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471" r:id="rId2"/>
    <p:sldId id="868" r:id="rId3"/>
    <p:sldId id="869" r:id="rId4"/>
    <p:sldId id="421" r:id="rId5"/>
    <p:sldId id="870" r:id="rId6"/>
    <p:sldId id="590" r:id="rId7"/>
    <p:sldId id="549" r:id="rId8"/>
    <p:sldId id="571" r:id="rId9"/>
    <p:sldId id="543" r:id="rId10"/>
    <p:sldId id="544" r:id="rId11"/>
    <p:sldId id="871" r:id="rId12"/>
    <p:sldId id="427" r:id="rId13"/>
    <p:sldId id="429" r:id="rId14"/>
    <p:sldId id="873" r:id="rId15"/>
    <p:sldId id="874" r:id="rId16"/>
    <p:sldId id="876" r:id="rId17"/>
    <p:sldId id="875" r:id="rId18"/>
    <p:sldId id="558" r:id="rId19"/>
    <p:sldId id="579" r:id="rId20"/>
    <p:sldId id="580" r:id="rId21"/>
    <p:sldId id="581" r:id="rId22"/>
    <p:sldId id="582" r:id="rId23"/>
    <p:sldId id="583" r:id="rId24"/>
    <p:sldId id="584" r:id="rId25"/>
    <p:sldId id="561" r:id="rId26"/>
    <p:sldId id="585" r:id="rId27"/>
    <p:sldId id="586" r:id="rId28"/>
    <p:sldId id="587" r:id="rId29"/>
    <p:sldId id="588" r:id="rId30"/>
    <p:sldId id="589" r:id="rId31"/>
    <p:sldId id="559" r:id="rId32"/>
    <p:sldId id="560" r:id="rId33"/>
    <p:sldId id="564" r:id="rId34"/>
    <p:sldId id="567" r:id="rId35"/>
    <p:sldId id="574" r:id="rId36"/>
    <p:sldId id="576" r:id="rId37"/>
    <p:sldId id="565" r:id="rId38"/>
    <p:sldId id="56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gruti Gadekar" initials="JG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A"/>
    <a:srgbClr val="F2871F"/>
    <a:srgbClr val="FFFFFF"/>
    <a:srgbClr val="0000FF"/>
    <a:srgbClr val="477D59"/>
    <a:srgbClr val="DAE5F2"/>
    <a:srgbClr val="D7EBF5"/>
    <a:srgbClr val="CCECFF"/>
    <a:srgbClr val="DFDDF7"/>
    <a:srgbClr val="E3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86369" autoAdjust="0"/>
  </p:normalViewPr>
  <p:slideViewPr>
    <p:cSldViewPr>
      <p:cViewPr>
        <p:scale>
          <a:sx n="100" d="100"/>
          <a:sy n="100" d="100"/>
        </p:scale>
        <p:origin x="18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E61AA-7EA1-4D72-A013-B26ADC009518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60B61-172D-4509-B931-6E88C4E54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0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51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45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13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06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52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01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32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86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3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62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70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57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illustrate the Least Squares method, suppose data </a:t>
            </a:r>
            <a:r>
              <a:rPr lang="en-GB" sz="1200" b="1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collected from a sample of ten Butler Trucking Company driving assignments.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</a:t>
            </a:r>
            <a:r>
              <a:rPr lang="en-GB" sz="1200" b="0" i="1" u="none" strike="noStrike" kern="1200" baseline="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observation or driving assignment in the sample, </a:t>
            </a:r>
            <a:r>
              <a:rPr lang="en-GB" sz="1200" b="0" i="1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GB" sz="1200" b="0" i="1" u="none" strike="noStrike" kern="1200" baseline="-250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1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miles travelled and </a:t>
            </a:r>
            <a:r>
              <a:rPr lang="en-GB" sz="1200" b="0" i="1" u="none" strike="noStrike" kern="1200" baseline="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GB" sz="1200" b="0" i="1" u="none" strike="noStrike" kern="1200" baseline="-250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1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travel time (in hours).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values of </a:t>
            </a:r>
            <a:r>
              <a:rPr lang="en-GB" sz="1200" b="0" i="1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GB" sz="1200" b="0" i="1" u="none" strike="noStrike" kern="1200" baseline="-250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GB" sz="1200" b="0" i="1" u="none" strike="noStrike" kern="1200" baseline="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GB" sz="1200" b="0" i="1" u="none" strike="noStrike" kern="1200" baseline="-250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1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ten driving assignments in the sample are summarised in Table 4.1.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27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4.3 is a scatter chart of the data in Table 4.1.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Miles travelled are shown on the horizontal axis, and travel time (in hours) is shown on the vertical axis.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 travel times appear to coincide with more miles travelled.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relationship between the travel time and miles travelled appears to be approximated by a straight line; indeed, a positive linear relationship is indicated between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the simple linear regression model is chosen to represent this relationship. </a:t>
            </a:r>
          </a:p>
          <a:p>
            <a:endParaRPr lang="en-US" u="none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33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interpret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we would the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-intercept and slope of any straight line.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91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91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29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4.3 is a scatter chart of the data in Table 4.2.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Miles travelled is shown on the horizontal axis, and travel time (in hours) is shown on the vertical axis.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 travel times appear to coincide with more miles travelled.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relationship between the travel time and miles travelled appears to be approximated by a straight line; indeed, a positive linear relationship is indicated between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the simple linear regression model is chosen to represent this relationship. </a:t>
            </a:r>
          </a:p>
          <a:p>
            <a:endParaRPr lang="en-US" u="none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6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91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we have no empirical evidence that the relationship we have found holds true for values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outside of the range of values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data used to estimate the relationship, extrapolation is risky and should be avoided.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Butler Trucking, this means that any prediction outside the travel time for a driving distance less than 50 miles or greater than 100 miles is not a reliable estimate and so for this model, the estimate of </a:t>
            </a:r>
            <a:r>
              <a:rPr lang="en-US" altLang="zh-CN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meaningless.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if the experimental region for a regression problem includes zero, the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-intercept will have a meaningful interpretation.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9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75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97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55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regression line in Panel A shows that the mean value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related positively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 larger values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associated with larger values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B, the mean value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related negatively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 smaller values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associated with larger values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C, the mean value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related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that is,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the same for every value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16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0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52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6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2D94A49-5366-468A-A387-195E0CB0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3C6D6219-DCAC-4F04-91C2-9C2926F94FDD}" type="datetime1">
              <a:rPr lang="en-US" smtClean="0"/>
              <a:t>8/6/2020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569D45D-7B21-4406-9F80-DE0C0160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DF76133-D50F-46DF-B9A3-34ABAB1C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340475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556B232-9F89-4083-B3BB-DDC8E5903F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B8D7D6-E99E-419C-BC71-CBE49331F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229477"/>
            <a:ext cx="8551200" cy="951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3ECDED-C1ED-4DF7-93FF-00D52C0BCD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878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21639BDA-78A8-4727-992F-535D89FA5441}" type="datetime1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C081E745-2A74-440D-BD69-F178C2AFF74F}" type="datetime1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DB405C4-E77F-48DE-BC4E-095C275BDB8E}" type="datetime1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0100" y="6492875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556B232-9F89-4083-B3BB-DDC8E5903F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682F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rgbClr val="009E47"/>
              </a:buClr>
              <a:buFont typeface="Arial" pitchFamily="34" charset="0"/>
              <a:buChar char="•"/>
            </a:pPr>
            <a:r>
              <a:rPr lang="en-US" dirty="0"/>
              <a:t>Add text here</a:t>
            </a:r>
          </a:p>
          <a:p>
            <a:pPr marL="1051560" lvl="1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  <a:p>
            <a:pPr marL="1600200" lvl="3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2286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4491B1F-C9AD-456B-9AF6-81B7BFBC22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04" y="5835259"/>
            <a:ext cx="2133600" cy="6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6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1D71124D-554D-4C0B-B1A2-AAF5AA8D43BE}" type="datetime1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4556B232-9F89-4083-B3BB-DDC8E5903F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682F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rgbClr val="009E47"/>
              </a:buClr>
              <a:buFont typeface="Arial" pitchFamily="34" charset="0"/>
              <a:buChar char="•"/>
            </a:pPr>
            <a:r>
              <a:rPr lang="en-US" dirty="0"/>
              <a:t>Add text here</a:t>
            </a:r>
          </a:p>
          <a:p>
            <a:pPr marL="1051560" lvl="1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  <a:p>
            <a:pPr marL="1600200" lvl="3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FF706E20-AA9A-40C3-BC12-80CB9880005F}" type="datetime1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6D5952-39A4-45C4-BB56-78D748AB7B22}" type="datetime1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872E00DA-1BD3-4C2E-8BE4-D997AC6D1ACF}" type="datetime1">
              <a:rPr lang="en-US" smtClean="0"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60A3CD01-0529-4B46-B304-875195537CB4}" type="datetime1">
              <a:rPr lang="en-US" smtClean="0"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02B2A6FD-4015-4FDF-9DDE-F59537F534D3}" type="datetime1">
              <a:rPr lang="en-US" smtClean="0"/>
              <a:t>8/6/2020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BE8CDF3E-997F-4921-BC27-CA00D4C67302}" type="datetime1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0000"/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90112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6525768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057400"/>
            <a:ext cx="87663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/>
              <a:t>Vb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/>
              <a:t>Bm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US" sz="2000" dirty="0"/>
              <a:t>Mbm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5828"/>
          </a:solidFill>
          <a:latin typeface="Calibri" pitchFamily="34" charset="0"/>
          <a:ea typeface="+mj-ea"/>
          <a:cs typeface="Calibri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None/>
        <a:defRPr sz="24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594360" indent="-27432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22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868680" indent="-22860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20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18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1800" kern="200" spc="0" baseline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1DD882-1684-4ADD-A655-52E699C452BE}"/>
              </a:ext>
            </a:extLst>
          </p:cNvPr>
          <p:cNvSpPr txBox="1">
            <a:spLocks/>
          </p:cNvSpPr>
          <p:nvPr/>
        </p:nvSpPr>
        <p:spPr>
          <a:xfrm>
            <a:off x="126229" y="2895600"/>
            <a:ext cx="8891541" cy="1371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Week 4 – Lecture Notes</a:t>
            </a:r>
          </a:p>
          <a:p>
            <a:br>
              <a:rPr lang="en-US" altLang="zh-CN" sz="3500" b="1" dirty="0"/>
            </a:br>
            <a:r>
              <a:rPr lang="en-US" b="1" dirty="0"/>
              <a:t>What </a:t>
            </a:r>
            <a:r>
              <a:rPr lang="en-US" altLang="zh-CN" b="1" dirty="0"/>
              <a:t>It</a:t>
            </a:r>
            <a:r>
              <a:rPr lang="en-US" b="1" dirty="0"/>
              <a:t> happened - D</a:t>
            </a:r>
            <a:r>
              <a:rPr lang="en-US" altLang="zh-CN" b="1" dirty="0"/>
              <a:t>iagnostic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73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Simple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r>
              <a:rPr lang="en-US" dirty="0"/>
              <a:t>Example: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US" sz="2000" dirty="0"/>
              <a:t>For vehicle wheel alignment: </a:t>
            </a:r>
            <a:r>
              <a:rPr lang="en-US" sz="2000" dirty="0">
                <a:solidFill>
                  <a:srgbClr val="0070C0"/>
                </a:solidFill>
              </a:rPr>
              <a:t>maintenance expense </a:t>
            </a:r>
            <a:r>
              <a:rPr lang="en-US" sz="2000" dirty="0"/>
              <a:t>is related to </a:t>
            </a:r>
            <a:r>
              <a:rPr lang="en-US" sz="2000" dirty="0">
                <a:solidFill>
                  <a:srgbClr val="477D59"/>
                </a:solidFill>
              </a:rPr>
              <a:t>usage</a:t>
            </a:r>
            <a:r>
              <a:rPr lang="en-US" sz="20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Clr>
                <a:srgbClr val="009E47"/>
              </a:buClr>
            </a:pPr>
            <a:endParaRPr lang="en-US" dirty="0"/>
          </a:p>
          <a:p>
            <a:pPr>
              <a:lnSpc>
                <a:spcPct val="100000"/>
              </a:lnSpc>
              <a:buClr>
                <a:srgbClr val="009E47"/>
              </a:buClr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54B95A-3953-4CB9-84ED-1CDFFA4A3220}"/>
              </a:ext>
            </a:extLst>
          </p:cNvPr>
          <p:cNvGrpSpPr/>
          <p:nvPr/>
        </p:nvGrpSpPr>
        <p:grpSpPr>
          <a:xfrm>
            <a:off x="1553497" y="3429000"/>
            <a:ext cx="6037006" cy="802388"/>
            <a:chOff x="2362200" y="3790955"/>
            <a:chExt cx="6037006" cy="180537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0CC85F-8C18-435E-957F-3533878C5EDA}"/>
                </a:ext>
              </a:extLst>
            </p:cNvPr>
            <p:cNvGrpSpPr/>
            <p:nvPr/>
          </p:nvGrpSpPr>
          <p:grpSpPr>
            <a:xfrm>
              <a:off x="2362200" y="3790955"/>
              <a:ext cx="6037006" cy="914400"/>
              <a:chOff x="1295400" y="3862390"/>
              <a:chExt cx="4211245" cy="533400"/>
            </a:xfrm>
          </p:grpSpPr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310AFFD4-1078-4337-8B1F-E245307411D9}"/>
                  </a:ext>
                </a:extLst>
              </p:cNvPr>
              <p:cNvSpPr/>
              <p:nvPr/>
            </p:nvSpPr>
            <p:spPr>
              <a:xfrm>
                <a:off x="1295400" y="3862390"/>
                <a:ext cx="1219200" cy="53340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AU" sz="1600" dirty="0"/>
                  <a:t>Weekly Usage</a:t>
                </a:r>
                <a:endParaRPr lang="en-AU" sz="16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Rounded Rectangle 7">
                <a:extLst>
                  <a:ext uri="{FF2B5EF4-FFF2-40B4-BE49-F238E27FC236}">
                    <a16:creationId xmlns:a16="http://schemas.microsoft.com/office/drawing/2014/main" id="{8720A6CB-A73E-4227-830D-B8C1E45261D3}"/>
                  </a:ext>
                </a:extLst>
              </p:cNvPr>
              <p:cNvSpPr/>
              <p:nvPr/>
            </p:nvSpPr>
            <p:spPr>
              <a:xfrm>
                <a:off x="3330656" y="3862390"/>
                <a:ext cx="2175989" cy="5334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Annual Maintenance Expense</a:t>
                </a:r>
                <a:endParaRPr lang="en-AU" sz="16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E5BFEB4-002C-4543-9F3E-93A5FCFFE0A0}"/>
                  </a:ext>
                </a:extLst>
              </p:cNvPr>
              <p:cNvCxnSpPr>
                <a:cxnSpLocks/>
                <a:stCxn id="10" idx="3"/>
                <a:endCxn id="11" idx="1"/>
              </p:cNvCxnSpPr>
              <p:nvPr/>
            </p:nvCxnSpPr>
            <p:spPr>
              <a:xfrm>
                <a:off x="2514600" y="4129090"/>
                <a:ext cx="8160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1FE74EA4-9595-4B45-8B36-86EDBA5A9CEF}"/>
                </a:ext>
              </a:extLst>
            </p:cNvPr>
            <p:cNvSpPr/>
            <p:nvPr/>
          </p:nvSpPr>
          <p:spPr>
            <a:xfrm>
              <a:off x="3045588" y="4948627"/>
              <a:ext cx="381000" cy="64770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1600" dirty="0"/>
                <a:t>x</a:t>
              </a:r>
            </a:p>
          </p:txBody>
        </p:sp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EDA2AE30-AC53-4FEA-AFE3-7A40C0CA63C6}"/>
                </a:ext>
              </a:extLst>
            </p:cNvPr>
            <p:cNvSpPr/>
            <p:nvPr/>
          </p:nvSpPr>
          <p:spPr>
            <a:xfrm>
              <a:off x="6649018" y="4948035"/>
              <a:ext cx="381000" cy="647701"/>
            </a:xfrm>
            <a:prstGeom prst="roundRect">
              <a:avLst>
                <a:gd name="adj" fmla="val 1369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1600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5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8153399" cy="11430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Regression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10856"/>
            <a:ext cx="7848600" cy="2065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11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9D3C55-D903-4295-9F47-0AA673D33C2A}"/>
              </a:ext>
            </a:extLst>
          </p:cNvPr>
          <p:cNvSpPr txBox="1">
            <a:spLocks/>
          </p:cNvSpPr>
          <p:nvPr/>
        </p:nvSpPr>
        <p:spPr>
          <a:xfrm>
            <a:off x="680484" y="3696085"/>
            <a:ext cx="8387315" cy="4949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CN" sz="17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What does the model look like?</a:t>
            </a:r>
            <a:endParaRPr lang="en-US" sz="17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2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Simple Linear Regression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77D59"/>
                </a:solidFill>
              </a:rPr>
              <a:t>Regression</a:t>
            </a:r>
            <a:r>
              <a:rPr lang="en-US" dirty="0"/>
              <a:t> </a:t>
            </a:r>
            <a:r>
              <a:rPr lang="en-US" dirty="0">
                <a:solidFill>
                  <a:srgbClr val="477D59"/>
                </a:solidFill>
              </a:rPr>
              <a:t>Model</a:t>
            </a:r>
            <a:r>
              <a:rPr lang="en-US" dirty="0"/>
              <a:t>: The equation that describes how </a:t>
            </a:r>
            <a:r>
              <a:rPr lang="en-US" i="1" dirty="0">
                <a:latin typeface="+mn-lt"/>
              </a:rPr>
              <a:t>y</a:t>
            </a:r>
            <a:r>
              <a:rPr lang="en-US" i="1" dirty="0"/>
              <a:t> </a:t>
            </a:r>
            <a:r>
              <a:rPr lang="en-US" dirty="0"/>
              <a:t>is related to </a:t>
            </a:r>
            <a:r>
              <a:rPr lang="en-US" i="1" dirty="0">
                <a:latin typeface="+mn-lt"/>
              </a:rPr>
              <a:t>x </a:t>
            </a:r>
            <a:r>
              <a:rPr lang="en-US" dirty="0"/>
              <a:t>and an error term.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400" u="sng" dirty="0"/>
              <a:t>Simple Linear Regression Model</a:t>
            </a:r>
            <a:endParaRPr lang="en-US" sz="2400" dirty="0"/>
          </a:p>
          <a:p>
            <a:pPr marL="0" lvl="1" indent="0">
              <a:lnSpc>
                <a:spcPct val="100000"/>
              </a:lnSpc>
              <a:buNone/>
            </a:pPr>
            <a:r>
              <a:rPr lang="en-US" sz="2400" i="1" dirty="0">
                <a:latin typeface="+mn-lt"/>
              </a:rPr>
              <a:t>		                        y</a:t>
            </a:r>
            <a:r>
              <a:rPr lang="en-US" sz="2400" dirty="0">
                <a:latin typeface="+mn-lt"/>
              </a:rPr>
              <a:t> = </a:t>
            </a:r>
            <a:r>
              <a:rPr lang="en-US" altLang="zh-CN" sz="2400" dirty="0">
                <a:latin typeface="+mn-lt"/>
              </a:rPr>
              <a:t>a</a:t>
            </a:r>
            <a:r>
              <a:rPr lang="en-US" sz="2400" i="1" dirty="0">
                <a:latin typeface="+mn-lt"/>
              </a:rPr>
              <a:t>x + b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500" i="1" dirty="0">
              <a:latin typeface="+mn-lt"/>
            </a:endParaRPr>
          </a:p>
          <a:p>
            <a:pPr marL="914400" lvl="1" indent="-449263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‘x’ is the independent variable and ‘y’ is the dependent variable.</a:t>
            </a:r>
          </a:p>
          <a:p>
            <a:pPr marL="914400" lvl="1" indent="-449263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‘a’ and ‘b’ are two parameters.</a:t>
            </a:r>
          </a:p>
          <a:p>
            <a:pPr marL="1435100" lvl="1" indent="-449263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‘a’ displays the slope of the regression line</a:t>
            </a:r>
          </a:p>
          <a:p>
            <a:pPr marL="1435100" lvl="1" indent="-449263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‘b’ is the intercept of the regression 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B5073A-0DFC-454C-98B4-12753C2F41D6}"/>
              </a:ext>
            </a:extLst>
          </p:cNvPr>
          <p:cNvSpPr/>
          <p:nvPr/>
        </p:nvSpPr>
        <p:spPr>
          <a:xfrm>
            <a:off x="3771900" y="3657600"/>
            <a:ext cx="1600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2D20C64-0A65-4D5D-9ACA-F2ABAF3D31F4}"/>
              </a:ext>
            </a:extLst>
          </p:cNvPr>
          <p:cNvSpPr/>
          <p:nvPr/>
        </p:nvSpPr>
        <p:spPr>
          <a:xfrm>
            <a:off x="5764731" y="4876800"/>
            <a:ext cx="2617269" cy="457200"/>
          </a:xfrm>
          <a:prstGeom prst="wedgeRoundRectCallout">
            <a:avLst>
              <a:gd name="adj1" fmla="val -87094"/>
              <a:gd name="adj2" fmla="val -3652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Once the parameters are set, they won’t change and becomes constant.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F861A0C-B5D3-4A2D-8726-24922ACF5996}"/>
              </a:ext>
            </a:extLst>
          </p:cNvPr>
          <p:cNvSpPr/>
          <p:nvPr/>
        </p:nvSpPr>
        <p:spPr>
          <a:xfrm>
            <a:off x="5764731" y="2895600"/>
            <a:ext cx="2057400" cy="533400"/>
          </a:xfrm>
          <a:prstGeom prst="wedgeRoundRectCallout">
            <a:avLst>
              <a:gd name="adj1" fmla="val -67970"/>
              <a:gd name="adj2" fmla="val 124769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When x changes, y also changes accordingly.</a:t>
            </a:r>
          </a:p>
        </p:txBody>
      </p:sp>
    </p:spTree>
    <p:extLst>
      <p:ext uri="{BB962C8B-B14F-4D97-AF65-F5344CB8AC3E}">
        <p14:creationId xmlns:p14="http://schemas.microsoft.com/office/powerpoint/2010/main" val="7990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Simple Linear Regression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9" y="2528811"/>
            <a:ext cx="8675860" cy="284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7BCA824-4674-4CC8-94A9-CFE2AB852037}"/>
              </a:ext>
            </a:extLst>
          </p:cNvPr>
          <p:cNvSpPr/>
          <p:nvPr/>
        </p:nvSpPr>
        <p:spPr>
          <a:xfrm>
            <a:off x="1219200" y="5991741"/>
            <a:ext cx="1219200" cy="501133"/>
          </a:xfrm>
          <a:prstGeom prst="wedgeRoundRectCallout">
            <a:avLst>
              <a:gd name="adj1" fmla="val 8385"/>
              <a:gd name="adj2" fmla="val -404943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Positive relationship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1B2697B-911B-4D01-88D0-1C9605C3EB05}"/>
              </a:ext>
            </a:extLst>
          </p:cNvPr>
          <p:cNvSpPr/>
          <p:nvPr/>
        </p:nvSpPr>
        <p:spPr>
          <a:xfrm>
            <a:off x="4114800" y="6009402"/>
            <a:ext cx="1219200" cy="501133"/>
          </a:xfrm>
          <a:prstGeom prst="wedgeRoundRectCallout">
            <a:avLst>
              <a:gd name="adj1" fmla="val -11115"/>
              <a:gd name="adj2" fmla="val -390346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Negative relationship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E64810D-505C-48A2-B9E4-A82AA6980189}"/>
              </a:ext>
            </a:extLst>
          </p:cNvPr>
          <p:cNvSpPr/>
          <p:nvPr/>
        </p:nvSpPr>
        <p:spPr>
          <a:xfrm>
            <a:off x="7162800" y="5943600"/>
            <a:ext cx="1219200" cy="501133"/>
          </a:xfrm>
          <a:prstGeom prst="wedgeRoundRectCallout">
            <a:avLst>
              <a:gd name="adj1" fmla="val -11115"/>
              <a:gd name="adj2" fmla="val -390346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No relationship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4191000"/>
            <a:ext cx="914400" cy="425758"/>
          </a:xfrm>
          <a:prstGeom prst="rect">
            <a:avLst/>
          </a:prstGeom>
          <a:solidFill>
            <a:srgbClr val="D0DEEE"/>
          </a:solidFill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dirty="0">
                <a:solidFill>
                  <a:srgbClr val="FF0000"/>
                </a:solidFill>
              </a:rPr>
              <a:t>Slope ‘a’ is positive</a:t>
            </a: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1062" y="3886200"/>
            <a:ext cx="914400" cy="425758"/>
          </a:xfrm>
          <a:prstGeom prst="rect">
            <a:avLst/>
          </a:prstGeom>
          <a:solidFill>
            <a:srgbClr val="D0DEEE"/>
          </a:solidFill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dirty="0">
                <a:solidFill>
                  <a:srgbClr val="FF0000"/>
                </a:solidFill>
              </a:rPr>
              <a:t>Slope ‘a’ is negative.</a:t>
            </a: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800" y="4284000"/>
            <a:ext cx="762000" cy="425758"/>
          </a:xfrm>
          <a:prstGeom prst="rect">
            <a:avLst/>
          </a:prstGeom>
          <a:solidFill>
            <a:srgbClr val="D0DEEE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US" sz="1200" dirty="0">
                <a:solidFill>
                  <a:srgbClr val="FF0000"/>
                </a:solidFill>
              </a:rPr>
              <a:t>Intercept ‘b’</a:t>
            </a: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6000" y="3581400"/>
            <a:ext cx="762000" cy="425758"/>
          </a:xfrm>
          <a:prstGeom prst="rect">
            <a:avLst/>
          </a:prstGeom>
          <a:solidFill>
            <a:srgbClr val="D0DEEE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US" sz="1200" dirty="0">
                <a:solidFill>
                  <a:srgbClr val="FF0000"/>
                </a:solidFill>
              </a:rPr>
              <a:t>Intercept ‘b’</a:t>
            </a: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3931955"/>
            <a:ext cx="1066800" cy="259045"/>
          </a:xfrm>
          <a:prstGeom prst="rect">
            <a:avLst/>
          </a:prstGeom>
          <a:solidFill>
            <a:srgbClr val="D0DEEE"/>
          </a:solidFill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dirty="0">
                <a:solidFill>
                  <a:srgbClr val="FF0000"/>
                </a:solidFill>
              </a:rPr>
              <a:t>Slope ‘a’ is 0.</a:t>
            </a: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810000"/>
            <a:ext cx="990600" cy="262038"/>
          </a:xfrm>
          <a:prstGeom prst="rect">
            <a:avLst/>
          </a:prstGeom>
          <a:solidFill>
            <a:srgbClr val="D0DEE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dirty="0">
                <a:solidFill>
                  <a:srgbClr val="FF0000"/>
                </a:solidFill>
              </a:rPr>
              <a:t>Intercept ‘b’</a:t>
            </a: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9C5B7-A079-4164-B290-11600D93CBED}"/>
              </a:ext>
            </a:extLst>
          </p:cNvPr>
          <p:cNvSpPr/>
          <p:nvPr/>
        </p:nvSpPr>
        <p:spPr>
          <a:xfrm>
            <a:off x="1847849" y="5389006"/>
            <a:ext cx="5448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</a:rPr>
              <a:t>Figure 4.2. Possible Regression Lines in Simple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298907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Multiple Regression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 the regression analysis involves two or more independent variables</a:t>
            </a:r>
            <a:r>
              <a:rPr lang="en-US" dirty="0"/>
              <a:t>.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400" u="sng" dirty="0"/>
              <a:t>Multiple Regression Model</a:t>
            </a:r>
            <a:endParaRPr lang="en-US" sz="2400" dirty="0"/>
          </a:p>
          <a:p>
            <a:pPr marL="0" lvl="1" indent="0">
              <a:lnSpc>
                <a:spcPct val="100000"/>
              </a:lnSpc>
              <a:buNone/>
            </a:pPr>
            <a:r>
              <a:rPr lang="en-US" sz="2400" i="1" dirty="0">
                <a:latin typeface="+mn-lt"/>
              </a:rPr>
              <a:t>		              y</a:t>
            </a:r>
            <a:r>
              <a:rPr lang="en-US" sz="2400" dirty="0">
                <a:latin typeface="+mn-lt"/>
              </a:rPr>
              <a:t> = </a:t>
            </a:r>
            <a:r>
              <a:rPr lang="en-US" altLang="zh-CN" sz="2400" dirty="0">
                <a:latin typeface="+mn-lt"/>
              </a:rPr>
              <a:t>a</a:t>
            </a:r>
            <a:r>
              <a:rPr lang="en-US" sz="2400" i="1" dirty="0">
                <a:latin typeface="+mn-lt"/>
              </a:rPr>
              <a:t>x</a:t>
            </a:r>
            <a:r>
              <a:rPr lang="en-US" sz="2400" i="1" baseline="-25000" dirty="0">
                <a:latin typeface="+mn-lt"/>
              </a:rPr>
              <a:t>1</a:t>
            </a:r>
            <a:r>
              <a:rPr lang="en-US" sz="2400" i="1" dirty="0">
                <a:latin typeface="+mn-lt"/>
              </a:rPr>
              <a:t> + bx</a:t>
            </a:r>
            <a:r>
              <a:rPr lang="en-US" sz="2400" i="1" baseline="-25000" dirty="0">
                <a:latin typeface="+mn-lt"/>
              </a:rPr>
              <a:t>2</a:t>
            </a:r>
            <a:r>
              <a:rPr lang="en-US" sz="2400" i="1" dirty="0">
                <a:latin typeface="+mn-lt"/>
              </a:rPr>
              <a:t> + cx</a:t>
            </a:r>
            <a:r>
              <a:rPr lang="en-US" sz="2400" i="1" baseline="-25000" dirty="0">
                <a:latin typeface="+mn-lt"/>
              </a:rPr>
              <a:t>3</a:t>
            </a:r>
            <a:r>
              <a:rPr lang="en-US" sz="2400" i="1" dirty="0">
                <a:latin typeface="+mn-lt"/>
              </a:rPr>
              <a:t> + dx</a:t>
            </a:r>
            <a:r>
              <a:rPr lang="en-US" sz="2400" i="1" baseline="-25000" dirty="0">
                <a:latin typeface="+mn-lt"/>
              </a:rPr>
              <a:t>4</a:t>
            </a:r>
            <a:r>
              <a:rPr lang="en-US" sz="2400" i="1" dirty="0">
                <a:latin typeface="+mn-lt"/>
              </a:rPr>
              <a:t> . . .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500" i="1" dirty="0">
              <a:latin typeface="+mn-lt"/>
            </a:endParaRPr>
          </a:p>
          <a:p>
            <a:pPr marL="914400" lvl="1" indent="-449263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‘</a:t>
            </a:r>
            <a:r>
              <a:rPr lang="en-US" sz="2000" i="1" dirty="0"/>
              <a:t>x</a:t>
            </a:r>
            <a:r>
              <a:rPr lang="en-US" sz="2000" i="1" baseline="-25000" dirty="0"/>
              <a:t>1</a:t>
            </a:r>
            <a:r>
              <a:rPr lang="en-US" sz="2000" i="1" dirty="0"/>
              <a:t>, x</a:t>
            </a:r>
            <a:r>
              <a:rPr lang="en-US" sz="2000" i="1" baseline="-25000" dirty="0"/>
              <a:t>2</a:t>
            </a:r>
            <a:r>
              <a:rPr lang="en-US" sz="2000" i="1" dirty="0"/>
              <a:t>, x</a:t>
            </a:r>
            <a:r>
              <a:rPr lang="en-US" sz="2000" i="1" baseline="-25000" dirty="0"/>
              <a:t>3…</a:t>
            </a:r>
            <a:r>
              <a:rPr lang="en-US" dirty="0">
                <a:solidFill>
                  <a:schemeClr val="tx1"/>
                </a:solidFill>
              </a:rPr>
              <a:t>’ are the independent variables and ‘y’ is the dependent variable.</a:t>
            </a:r>
          </a:p>
          <a:p>
            <a:pPr marL="914400" lvl="1" indent="-449263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‘a, b, c, d…’ are parameters.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B5073A-0DFC-454C-98B4-12753C2F41D6}"/>
              </a:ext>
            </a:extLst>
          </p:cNvPr>
          <p:cNvSpPr/>
          <p:nvPr/>
        </p:nvSpPr>
        <p:spPr>
          <a:xfrm>
            <a:off x="2895600" y="3684528"/>
            <a:ext cx="41148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2D20C64-0A65-4D5D-9ACA-F2ABAF3D31F4}"/>
              </a:ext>
            </a:extLst>
          </p:cNvPr>
          <p:cNvSpPr/>
          <p:nvPr/>
        </p:nvSpPr>
        <p:spPr>
          <a:xfrm>
            <a:off x="5753100" y="2667000"/>
            <a:ext cx="2514600" cy="658872"/>
          </a:xfrm>
          <a:prstGeom prst="wedgeRoundRectCallout">
            <a:avLst>
              <a:gd name="adj1" fmla="val -39919"/>
              <a:gd name="adj2" fmla="val 102422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In this formula, we can see y can be affected by all the ‘x1, x2, x3…’. </a:t>
            </a:r>
          </a:p>
        </p:txBody>
      </p:sp>
    </p:spTree>
    <p:extLst>
      <p:ext uri="{BB962C8B-B14F-4D97-AF65-F5344CB8AC3E}">
        <p14:creationId xmlns:p14="http://schemas.microsoft.com/office/powerpoint/2010/main" val="134181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Multiple Regression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Back to the opening example on page 3, scientists need to look at several variables to determine whether a </a:t>
            </a:r>
            <a:r>
              <a:rPr lang="en-US" dirty="0"/>
              <a:t>cell nuclei is </a:t>
            </a:r>
            <a:r>
              <a:rPr lang="en-US" i="1" dirty="0"/>
              <a:t>benign</a:t>
            </a:r>
            <a:r>
              <a:rPr lang="en-US" dirty="0"/>
              <a:t> or </a:t>
            </a:r>
            <a:r>
              <a:rPr lang="en-US" i="1" dirty="0"/>
              <a:t>malignant (cancerous)</a:t>
            </a:r>
            <a:r>
              <a:rPr lang="en-US" dirty="0"/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:a16="http://schemas.microsoft.com/office/drawing/2014/main" id="{F817B2AB-CC6F-40BC-852B-EBBC53FA4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2" y="4322831"/>
            <a:ext cx="3270637" cy="2044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CF7BDD-5DA4-4153-A27A-3A4BF0AB3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071" y="3527457"/>
            <a:ext cx="3657600" cy="28395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41D093-304A-4BEF-A5C5-3801CF8EACCA}"/>
              </a:ext>
            </a:extLst>
          </p:cNvPr>
          <p:cNvSpPr/>
          <p:nvPr/>
        </p:nvSpPr>
        <p:spPr>
          <a:xfrm>
            <a:off x="5029200" y="3429000"/>
            <a:ext cx="1047135" cy="30638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B961BA-1B4C-4DA5-BF6E-65B2F1298F80}"/>
              </a:ext>
            </a:extLst>
          </p:cNvPr>
          <p:cNvSpPr/>
          <p:nvPr/>
        </p:nvSpPr>
        <p:spPr>
          <a:xfrm>
            <a:off x="2102400" y="4932000"/>
            <a:ext cx="193813" cy="2015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2D20C64-0A65-4D5D-9ACA-F2ABAF3D31F4}"/>
              </a:ext>
            </a:extLst>
          </p:cNvPr>
          <p:cNvSpPr/>
          <p:nvPr/>
        </p:nvSpPr>
        <p:spPr>
          <a:xfrm>
            <a:off x="420329" y="3123756"/>
            <a:ext cx="4180246" cy="1060096"/>
          </a:xfrm>
          <a:prstGeom prst="wedgeRoundRectCallout">
            <a:avLst>
              <a:gd name="adj1" fmla="val 59739"/>
              <a:gd name="adj2" fmla="val 31861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0000"/>
                </a:solidFill>
              </a:rPr>
              <a:t>In this case, all these attributes could determine a healthy cell nuclei, therefore, a multiple regression model is needed.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B1BB76-BE35-44FB-96D9-1FC56264435E}"/>
              </a:ext>
            </a:extLst>
          </p:cNvPr>
          <p:cNvCxnSpPr>
            <a:stCxn id="10" idx="3"/>
          </p:cNvCxnSpPr>
          <p:nvPr/>
        </p:nvCxnSpPr>
        <p:spPr>
          <a:xfrm flipV="1">
            <a:off x="2296213" y="4495800"/>
            <a:ext cx="2769858" cy="536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67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FB3F5-9B2F-420E-ACAF-DAE5147D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824B91-2240-446A-90A7-ED8B620A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Notes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3C640-B3D4-4812-8493-F03229EF9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just">
              <a:lnSpc>
                <a:spcPct val="100000"/>
              </a:lnSpc>
              <a:buFont typeface="+mj-lt"/>
              <a:buAutoNum type="romanUcPeriod"/>
            </a:pPr>
            <a:r>
              <a:rPr lang="en-AU" dirty="0"/>
              <a:t>This chapter helps you understand the relationship between two variables using the regression technique. </a:t>
            </a:r>
            <a:endParaRPr lang="en-US" dirty="0"/>
          </a:p>
          <a:p>
            <a:pPr marL="571500" indent="-571500" algn="just">
              <a:lnSpc>
                <a:spcPct val="100000"/>
              </a:lnSpc>
              <a:buFont typeface="+mj-lt"/>
              <a:buAutoNum type="romanUcPeriod"/>
            </a:pPr>
            <a:r>
              <a:rPr lang="en-AU" dirty="0"/>
              <a:t>You are not required to use MS Excel in this course. </a:t>
            </a:r>
          </a:p>
          <a:p>
            <a:pPr marL="571500" indent="-571500" algn="just">
              <a:lnSpc>
                <a:spcPct val="100000"/>
              </a:lnSpc>
              <a:buFont typeface="+mj-lt"/>
              <a:buAutoNum type="romanUcPeriod"/>
            </a:pPr>
            <a:r>
              <a:rPr lang="en-AU" dirty="0"/>
              <a:t>We will show you how to apply regression modelling in RapidMiner in the collaborative session this Thursday.</a:t>
            </a:r>
          </a:p>
          <a:p>
            <a:pPr marL="571500" indent="-571500" algn="just">
              <a:lnSpc>
                <a:spcPct val="100000"/>
              </a:lnSpc>
              <a:buFont typeface="+mj-lt"/>
              <a:buAutoNum type="romanUcPeriod"/>
            </a:pPr>
            <a:endParaRPr lang="en-US" dirty="0">
              <a:highlight>
                <a:srgbClr val="FFFF00"/>
              </a:highlight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086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6" y="2572656"/>
            <a:ext cx="8153399" cy="8382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Additional 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10856"/>
            <a:ext cx="7848600" cy="2065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2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Least squares method</a:t>
            </a:r>
            <a:r>
              <a:rPr lang="en-US" b="1" dirty="0"/>
              <a:t>: </a:t>
            </a:r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procedure</a:t>
            </a:r>
            <a:r>
              <a:rPr lang="en-US" dirty="0"/>
              <a:t> for using </a:t>
            </a:r>
            <a:r>
              <a:rPr lang="en-US" dirty="0">
                <a:solidFill>
                  <a:srgbClr val="477D59"/>
                </a:solidFill>
              </a:rPr>
              <a:t>sample data </a:t>
            </a:r>
            <a:r>
              <a:rPr lang="en-US" dirty="0"/>
              <a:t>to find the estimated regression equation.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Here, we will determine the </a:t>
            </a:r>
            <a:r>
              <a:rPr lang="en-US" dirty="0">
                <a:solidFill>
                  <a:srgbClr val="0070C0"/>
                </a:solidFill>
              </a:rPr>
              <a:t>values</a:t>
            </a:r>
            <a:r>
              <a:rPr lang="en-US" dirty="0"/>
              <a:t> of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37260" lvl="1" indent="-342900">
              <a:spcBef>
                <a:spcPts val="0"/>
              </a:spcBef>
              <a:spcAft>
                <a:spcPts val="0"/>
              </a:spcAft>
            </a:pPr>
            <a:r>
              <a:rPr lang="en-US" kern="1200" dirty="0"/>
              <a:t>Interpretation of </a:t>
            </a:r>
            <a:r>
              <a:rPr lang="en-US" i="1" kern="1200" dirty="0">
                <a:latin typeface="+mn-lt"/>
              </a:rPr>
              <a:t>b</a:t>
            </a:r>
            <a:r>
              <a:rPr lang="en-US" kern="1200" baseline="-25000" dirty="0"/>
              <a:t> </a:t>
            </a:r>
            <a:r>
              <a:rPr lang="en-US" kern="1200" dirty="0"/>
              <a:t>and </a:t>
            </a:r>
            <a:r>
              <a:rPr lang="en-US" i="1" kern="1200" dirty="0">
                <a:latin typeface="+mn-lt"/>
              </a:rPr>
              <a:t>a</a:t>
            </a:r>
            <a:r>
              <a:rPr lang="en-US" kern="1200" dirty="0"/>
              <a:t>:</a:t>
            </a:r>
          </a:p>
          <a:p>
            <a:pPr marL="1211580" lvl="2" indent="-342900">
              <a:spcBef>
                <a:spcPts val="0"/>
              </a:spcBef>
              <a:spcAft>
                <a:spcPts val="0"/>
              </a:spcAft>
            </a:pPr>
            <a:r>
              <a:rPr lang="en-US" kern="1200" dirty="0"/>
              <a:t>The </a:t>
            </a:r>
            <a:r>
              <a:rPr lang="en-US" kern="1200" dirty="0">
                <a:solidFill>
                  <a:srgbClr val="0070C0"/>
                </a:solidFill>
              </a:rPr>
              <a:t>slope </a:t>
            </a:r>
            <a:r>
              <a:rPr lang="en-US" i="1" kern="1200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kern="1200" dirty="0">
                <a:solidFill>
                  <a:srgbClr val="0070C0"/>
                </a:solidFill>
              </a:rPr>
              <a:t> </a:t>
            </a:r>
            <a:r>
              <a:rPr lang="en-US" kern="1200" dirty="0"/>
              <a:t>is the estimated </a:t>
            </a:r>
            <a:r>
              <a:rPr lang="en-US" b="1" kern="1200" dirty="0">
                <a:solidFill>
                  <a:srgbClr val="00B050"/>
                </a:solidFill>
              </a:rPr>
              <a:t>change</a:t>
            </a:r>
            <a:r>
              <a:rPr lang="en-US" kern="1200" dirty="0"/>
              <a:t> in the mean of the dependent variable </a:t>
            </a:r>
            <a:r>
              <a:rPr lang="en-US" sz="2400" i="1" kern="1200" dirty="0">
                <a:latin typeface="+mn-lt"/>
              </a:rPr>
              <a:t>y</a:t>
            </a:r>
            <a:r>
              <a:rPr lang="en-US" i="1" kern="1200" dirty="0"/>
              <a:t> </a:t>
            </a:r>
            <a:r>
              <a:rPr lang="en-US" kern="1200" dirty="0"/>
              <a:t>that is </a:t>
            </a:r>
            <a:r>
              <a:rPr lang="en-US" kern="1200" dirty="0">
                <a:solidFill>
                  <a:srgbClr val="0070C0"/>
                </a:solidFill>
              </a:rPr>
              <a:t>associated</a:t>
            </a:r>
            <a:r>
              <a:rPr lang="en-US" kern="1200" dirty="0"/>
              <a:t> with a </a:t>
            </a:r>
            <a:r>
              <a:rPr lang="en-US" b="1" kern="1200" dirty="0">
                <a:solidFill>
                  <a:schemeClr val="accent2"/>
                </a:solidFill>
              </a:rPr>
              <a:t>one unit increase </a:t>
            </a:r>
            <a:r>
              <a:rPr lang="en-US" kern="1200" dirty="0"/>
              <a:t>in the independent variable </a:t>
            </a:r>
            <a:r>
              <a:rPr lang="en-US" sz="2400" i="1" kern="1200" dirty="0">
                <a:latin typeface="+mn-lt"/>
              </a:rPr>
              <a:t>x</a:t>
            </a:r>
            <a:r>
              <a:rPr lang="en-US" kern="1200" dirty="0"/>
              <a:t>.</a:t>
            </a:r>
          </a:p>
          <a:p>
            <a:pPr marL="1211580" lvl="2" indent="-342900">
              <a:spcBef>
                <a:spcPts val="0"/>
              </a:spcBef>
              <a:spcAft>
                <a:spcPts val="0"/>
              </a:spcAft>
            </a:pPr>
            <a:r>
              <a:rPr lang="en-US" kern="1200" dirty="0"/>
              <a:t>The </a:t>
            </a:r>
            <a:r>
              <a:rPr lang="en-US" i="1" kern="1200" dirty="0">
                <a:latin typeface="+mn-lt"/>
              </a:rPr>
              <a:t>y</a:t>
            </a:r>
            <a:r>
              <a:rPr lang="en-US" kern="1200" dirty="0"/>
              <a:t>-intercept </a:t>
            </a:r>
            <a:r>
              <a:rPr lang="en-US" i="1" kern="1200" dirty="0">
                <a:latin typeface="+mn-lt"/>
              </a:rPr>
              <a:t>b</a:t>
            </a:r>
            <a:r>
              <a:rPr lang="en-US" kern="1200" dirty="0"/>
              <a:t> is the estimated value of the dependent variable </a:t>
            </a:r>
            <a:r>
              <a:rPr lang="en-US" i="1" kern="1200" dirty="0">
                <a:latin typeface="+mn-lt"/>
              </a:rPr>
              <a:t>y</a:t>
            </a:r>
            <a:r>
              <a:rPr lang="en-US" i="1" kern="1200" dirty="0"/>
              <a:t> </a:t>
            </a:r>
            <a:r>
              <a:rPr lang="en-US" kern="1200" dirty="0"/>
              <a:t>when the independent variable </a:t>
            </a:r>
            <a:r>
              <a:rPr lang="en-US" i="1" kern="1200" dirty="0">
                <a:latin typeface="+mn-lt"/>
              </a:rPr>
              <a:t>x</a:t>
            </a:r>
            <a:r>
              <a:rPr lang="en-US" i="1" kern="1200" dirty="0"/>
              <a:t> </a:t>
            </a:r>
            <a:r>
              <a:rPr lang="en-US" kern="1200" dirty="0"/>
              <a:t>is equal to 0.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7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r>
              <a:rPr lang="en-US" altLang="zh-CN" kern="1200" dirty="0"/>
              <a:t>Example: </a:t>
            </a:r>
          </a:p>
          <a:p>
            <a:r>
              <a:rPr lang="en-US" altLang="zh-CN" sz="2000" kern="1200" dirty="0"/>
              <a:t>Five rulers are used to measure the </a:t>
            </a:r>
            <a:r>
              <a:rPr lang="en-US" altLang="zh-CN" sz="2000" kern="1200" dirty="0">
                <a:solidFill>
                  <a:srgbClr val="1B5E3C"/>
                </a:solidFill>
              </a:rPr>
              <a:t>length of a line. </a:t>
            </a:r>
            <a:r>
              <a:rPr lang="en-US" altLang="zh-CN" sz="2000" kern="1200" dirty="0"/>
              <a:t>The results are:</a:t>
            </a:r>
            <a:endParaRPr lang="en-US" sz="2000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6" name="Picture 2" descr="âfive rulersâçå¾çæç´¢ç»æ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3"/>
          <a:stretch/>
        </p:blipFill>
        <p:spPr bwMode="auto">
          <a:xfrm>
            <a:off x="547368" y="3582421"/>
            <a:ext cx="3165159" cy="2233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6667" y="3582421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C1B23"/>
                </a:solidFill>
              </a:rPr>
              <a:t>Red</a:t>
            </a:r>
            <a:endParaRPr lang="en-AU" dirty="0">
              <a:solidFill>
                <a:srgbClr val="EC1B2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6667" y="4019743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ADEE"/>
                </a:solidFill>
              </a:rPr>
              <a:t>Blue</a:t>
            </a:r>
            <a:endParaRPr lang="en-AU" dirty="0">
              <a:solidFill>
                <a:srgbClr val="01ADE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8238" y="4487514"/>
            <a:ext cx="87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6821F"/>
                </a:solidFill>
              </a:rPr>
              <a:t>Orange</a:t>
            </a:r>
            <a:endParaRPr lang="en-AU" dirty="0">
              <a:solidFill>
                <a:srgbClr val="F6821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8238" y="4943617"/>
            <a:ext cx="87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424"/>
                </a:solidFill>
              </a:rPr>
              <a:t>Yellow</a:t>
            </a:r>
            <a:endParaRPr lang="en-AU" dirty="0">
              <a:solidFill>
                <a:srgbClr val="FFF4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446342"/>
            <a:ext cx="87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20A63A"/>
                </a:solidFill>
              </a:rPr>
              <a:t>Green</a:t>
            </a:r>
            <a:endParaRPr lang="en-AU" dirty="0">
              <a:solidFill>
                <a:srgbClr val="20A63A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39143" y="3654318"/>
            <a:ext cx="2342857" cy="1952381"/>
            <a:chOff x="6039143" y="3654318"/>
            <a:chExt cx="2342857" cy="19523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9143" y="3654318"/>
              <a:ext cx="2342857" cy="195238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00000" y="4068000"/>
              <a:ext cx="510745" cy="24025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400" dirty="0">
                  <a:solidFill>
                    <a:srgbClr val="EC1B23"/>
                  </a:solidFill>
                </a:rPr>
                <a:t>Red</a:t>
              </a:r>
              <a:endParaRPr lang="en-AU" sz="1400" dirty="0">
                <a:solidFill>
                  <a:srgbClr val="EC1B23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04593" y="4381839"/>
              <a:ext cx="595680" cy="2333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400" dirty="0">
                  <a:solidFill>
                    <a:srgbClr val="01ADEE"/>
                  </a:solidFill>
                </a:rPr>
                <a:t>Blue</a:t>
              </a:r>
              <a:endParaRPr lang="en-AU" sz="1400" dirty="0">
                <a:solidFill>
                  <a:srgbClr val="01ADE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48400" y="4672338"/>
              <a:ext cx="718009" cy="24025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400" dirty="0">
                  <a:solidFill>
                    <a:srgbClr val="F6821F"/>
                  </a:solidFill>
                </a:rPr>
                <a:t>Orange</a:t>
              </a:r>
              <a:endParaRPr lang="en-AU" sz="1400" dirty="0">
                <a:solidFill>
                  <a:srgbClr val="F6821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22456" y="4973300"/>
              <a:ext cx="728073" cy="24025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400" dirty="0">
                  <a:solidFill>
                    <a:srgbClr val="FFF424"/>
                  </a:solidFill>
                </a:rPr>
                <a:t>Yellow</a:t>
              </a:r>
              <a:endParaRPr lang="en-AU" sz="1400" dirty="0">
                <a:solidFill>
                  <a:srgbClr val="FFF424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72714" y="5283101"/>
              <a:ext cx="627559" cy="24025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400" dirty="0">
                  <a:solidFill>
                    <a:srgbClr val="37AD49"/>
                  </a:solidFill>
                </a:rPr>
                <a:t>Green</a:t>
              </a:r>
              <a:endParaRPr lang="en-AU" sz="1400" dirty="0">
                <a:solidFill>
                  <a:srgbClr val="37AD49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80989" y="3772921"/>
              <a:ext cx="872412" cy="24025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400" dirty="0"/>
                <a:t>Length</a:t>
              </a:r>
              <a:endParaRPr lang="en-AU" sz="1400" dirty="0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4876800" y="4508409"/>
            <a:ext cx="914400" cy="3693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ular Callout 20"/>
          <p:cNvSpPr/>
          <p:nvPr/>
        </p:nvSpPr>
        <p:spPr>
          <a:xfrm>
            <a:off x="4495800" y="5867400"/>
            <a:ext cx="4343399" cy="609600"/>
          </a:xfrm>
          <a:prstGeom prst="wedgeRectCallout">
            <a:avLst>
              <a:gd name="adj1" fmla="val 20417"/>
              <a:gd name="adj2" fmla="val -1034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Errors raised may be due to various reasons such as the resolution and distortion of the rulers etc. </a:t>
            </a:r>
            <a:endParaRPr lang="en-A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9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8153399" cy="11430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10856"/>
            <a:ext cx="7848600" cy="2065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9D3C55-D903-4295-9F47-0AA673D33C2A}"/>
              </a:ext>
            </a:extLst>
          </p:cNvPr>
          <p:cNvSpPr txBox="1">
            <a:spLocks/>
          </p:cNvSpPr>
          <p:nvPr/>
        </p:nvSpPr>
        <p:spPr>
          <a:xfrm>
            <a:off x="680484" y="3696085"/>
            <a:ext cx="8387315" cy="4949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CN" sz="17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Linear? Or curve?</a:t>
            </a:r>
            <a:endParaRPr lang="en-US" sz="17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8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" y="1865244"/>
                <a:ext cx="8690112" cy="4687956"/>
              </a:xfrm>
              <a:prstGeom prst="rect">
                <a:avLst/>
              </a:prstGeom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r>
                  <a:rPr lang="en-US" altLang="zh-CN" kern="1200" dirty="0">
                    <a:solidFill>
                      <a:schemeClr val="tx1"/>
                    </a:solidFill>
                  </a:rPr>
                  <a:t>The easiest way to obtain the length of the line is to calculate the mean of the five values: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10.2+10.3+9.8+9.9+9.8</m:t>
                          </m:r>
                        </m:num>
                        <m:den>
                          <m:r>
                            <a:rPr lang="en-US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000" kern="1200" dirty="0">
                  <a:solidFill>
                    <a:schemeClr val="tx1"/>
                  </a:solidFill>
                </a:endParaRPr>
              </a:p>
              <a:p>
                <a:r>
                  <a:rPr lang="en-US" sz="2000" kern="1200" dirty="0">
                    <a:solidFill>
                      <a:srgbClr val="1B5E3C"/>
                    </a:solidFill>
                  </a:rPr>
                  <a:t>However</a:t>
                </a:r>
                <a:r>
                  <a:rPr lang="en-US" sz="2000" kern="1200" dirty="0">
                    <a:solidFill>
                      <a:schemeClr val="tx1"/>
                    </a:solidFill>
                  </a:rPr>
                  <a:t>, does this make sense? Why not use harmonic mean? Why not use median? Why not use geometric mean? </a:t>
                </a:r>
              </a:p>
              <a:p>
                <a:r>
                  <a:rPr lang="en-US" sz="2000" kern="1200" dirty="0">
                    <a:solidFill>
                      <a:schemeClr val="tx1"/>
                    </a:solidFill>
                  </a:rPr>
                  <a:t>Simply </a:t>
                </a:r>
                <a:r>
                  <a:rPr lang="en-US" sz="2000" kern="1200" dirty="0">
                    <a:solidFill>
                      <a:srgbClr val="1B5E3C"/>
                    </a:solidFill>
                  </a:rPr>
                  <a:t>using a mean value for the true length</a:t>
                </a:r>
                <a:r>
                  <a:rPr lang="en-US" sz="2000" kern="1200" dirty="0">
                    <a:solidFill>
                      <a:schemeClr val="tx1"/>
                    </a:solidFill>
                  </a:rPr>
                  <a:t> raises lots of questions and queries.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" y="1865244"/>
                <a:ext cx="8690112" cy="4687956"/>
              </a:xfrm>
              <a:prstGeom prst="rect">
                <a:avLst/>
              </a:prstGeom>
              <a:blipFill>
                <a:blip r:embed="rId3"/>
                <a:stretch>
                  <a:fillRect l="-1051"/>
                </a:stretch>
              </a:blipFill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77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r>
              <a:rPr lang="en-US" altLang="zh-CN" kern="1200" dirty="0"/>
              <a:t>Least square solution: </a:t>
            </a:r>
          </a:p>
          <a:p>
            <a:r>
              <a:rPr lang="en-US" altLang="zh-CN" kern="1200" dirty="0"/>
              <a:t>Let us put the five values in a matrix, as shown in the following figures.</a:t>
            </a:r>
          </a:p>
          <a:p>
            <a:endParaRPr lang="en-US" sz="2000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73456" y="3733800"/>
            <a:ext cx="3200400" cy="2469431"/>
            <a:chOff x="838200" y="3810000"/>
            <a:chExt cx="3200400" cy="2469431"/>
          </a:xfrm>
        </p:grpSpPr>
        <p:grpSp>
          <p:nvGrpSpPr>
            <p:cNvPr id="6" name="Group 5"/>
            <p:cNvGrpSpPr/>
            <p:nvPr/>
          </p:nvGrpSpPr>
          <p:grpSpPr>
            <a:xfrm>
              <a:off x="838200" y="3810000"/>
              <a:ext cx="3200400" cy="2469431"/>
              <a:chOff x="838200" y="1555170"/>
              <a:chExt cx="6324600" cy="4648062"/>
            </a:xfrm>
          </p:grpSpPr>
          <p:pic>
            <p:nvPicPr>
              <p:cNvPr id="2050" name="Picture 2" descr="https://pic3.zhimg.com/80/v2-74cba09e0c95a2f1971421c9a1e2e56c_hd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55170"/>
                <a:ext cx="6324600" cy="4648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181600" y="5833900"/>
                <a:ext cx="190500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endParaRPr lang="en-AU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35156" y="5857971"/>
                <a:ext cx="708901" cy="29448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n-US" sz="1400" dirty="0">
                    <a:solidFill>
                      <a:srgbClr val="DD030A"/>
                    </a:solidFill>
                    <a:cs typeface="Arabic Typesetting" panose="03020402040406030203" pitchFamily="66" charset="-78"/>
                  </a:rPr>
                  <a:t>x</a:t>
                </a:r>
                <a:r>
                  <a:rPr lang="en-US" sz="700" dirty="0">
                    <a:solidFill>
                      <a:srgbClr val="DD030A"/>
                    </a:solidFill>
                    <a:cs typeface="Arabic Typesetting" panose="03020402040406030203" pitchFamily="66" charset="-78"/>
                  </a:rPr>
                  <a:t>1</a:t>
                </a:r>
                <a:endParaRPr lang="en-AU" sz="700" dirty="0">
                  <a:solidFill>
                    <a:srgbClr val="DD030A"/>
                  </a:solidFill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44863" y="6096000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4E4AFF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4E4AFF"/>
                  </a:solidFill>
                  <a:cs typeface="Arabic Typesetting" panose="03020402040406030203" pitchFamily="66" charset="-78"/>
                </a:rPr>
                <a:t>2</a:t>
              </a:r>
              <a:endParaRPr lang="en-AU" sz="700" dirty="0">
                <a:solidFill>
                  <a:srgbClr val="4E4AFF"/>
                </a:solidFill>
                <a:cs typeface="Arabic Typesetting" panose="03020402040406030203" pitchFamily="66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27919" y="6093619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E96605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E96605"/>
                  </a:solidFill>
                  <a:cs typeface="Arabic Typesetting" panose="03020402040406030203" pitchFamily="66" charset="-78"/>
                </a:rPr>
                <a:t>3</a:t>
              </a:r>
              <a:endParaRPr lang="en-AU" sz="700" dirty="0">
                <a:solidFill>
                  <a:srgbClr val="E96605"/>
                </a:solidFill>
                <a:cs typeface="Arabic Typesetting" panose="03020402040406030203" pitchFamily="66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4175" y="6090046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FFCB61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FFCB61"/>
                  </a:solidFill>
                  <a:cs typeface="Arabic Typesetting" panose="03020402040406030203" pitchFamily="66" charset="-78"/>
                </a:rPr>
                <a:t>4</a:t>
              </a:r>
              <a:endParaRPr lang="en-AU" sz="700" dirty="0">
                <a:solidFill>
                  <a:srgbClr val="FFCB61"/>
                </a:solidFill>
                <a:cs typeface="Arabic Typesetting" panose="03020402040406030203" pitchFamily="66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98483" y="6090046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31F804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31F804"/>
                  </a:solidFill>
                  <a:cs typeface="Arabic Typesetting" panose="03020402040406030203" pitchFamily="66" charset="-78"/>
                </a:rPr>
                <a:t>5</a:t>
              </a:r>
              <a:endParaRPr lang="en-AU" sz="700" dirty="0">
                <a:solidFill>
                  <a:srgbClr val="31F804"/>
                </a:solidFill>
                <a:cs typeface="Arabic Typesetting" panose="03020402040406030203" pitchFamily="66" charset="-78"/>
              </a:endParaRPr>
            </a:p>
          </p:txBody>
        </p:sp>
      </p:grpSp>
      <p:sp>
        <p:nvSpPr>
          <p:cNvPr id="18" name="Rectangular Callout 17"/>
          <p:cNvSpPr/>
          <p:nvPr/>
        </p:nvSpPr>
        <p:spPr>
          <a:xfrm>
            <a:off x="6553200" y="4968515"/>
            <a:ext cx="2094303" cy="585126"/>
          </a:xfrm>
          <a:prstGeom prst="wedgeRectCallout">
            <a:avLst>
              <a:gd name="adj1" fmla="val -69156"/>
              <a:gd name="adj2" fmla="val 13661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Five rulers are represented as x</a:t>
            </a:r>
            <a:r>
              <a:rPr lang="en-US" sz="1000" dirty="0">
                <a:solidFill>
                  <a:srgbClr val="FF0000"/>
                </a:solidFill>
              </a:rPr>
              <a:t>1 </a:t>
            </a:r>
            <a:r>
              <a:rPr lang="en-US" sz="1600" dirty="0">
                <a:solidFill>
                  <a:srgbClr val="FF0000"/>
                </a:solidFill>
              </a:rPr>
              <a:t>- x</a:t>
            </a:r>
            <a:r>
              <a:rPr lang="en-US" sz="1000" dirty="0">
                <a:solidFill>
                  <a:srgbClr val="FF0000"/>
                </a:solidFill>
              </a:rPr>
              <a:t>5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333423" y="4383389"/>
            <a:ext cx="2368824" cy="585126"/>
          </a:xfrm>
          <a:prstGeom prst="wedgeRectCallout">
            <a:avLst>
              <a:gd name="adj1" fmla="val 66329"/>
              <a:gd name="adj2" fmla="val -4221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Measurements returned by using the five rulers</a:t>
            </a:r>
            <a:endParaRPr lang="en-A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94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r>
              <a:rPr lang="en-US" altLang="zh-CN" kern="1200" dirty="0"/>
              <a:t>Least square solution: </a:t>
            </a:r>
          </a:p>
          <a:p>
            <a:r>
              <a:rPr lang="en-US" altLang="zh-CN" kern="1200" dirty="0"/>
              <a:t>Draw an imaginary line to represent the true length (y*), say y*=10.05</a:t>
            </a:r>
          </a:p>
          <a:p>
            <a:endParaRPr lang="en-US" sz="2000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95600" y="3581400"/>
            <a:ext cx="3200400" cy="2469431"/>
            <a:chOff x="838200" y="3810000"/>
            <a:chExt cx="3200400" cy="2469431"/>
          </a:xfrm>
        </p:grpSpPr>
        <p:grpSp>
          <p:nvGrpSpPr>
            <p:cNvPr id="6" name="Group 5"/>
            <p:cNvGrpSpPr/>
            <p:nvPr/>
          </p:nvGrpSpPr>
          <p:grpSpPr>
            <a:xfrm>
              <a:off x="838200" y="3810000"/>
              <a:ext cx="3200400" cy="2469431"/>
              <a:chOff x="838200" y="1555170"/>
              <a:chExt cx="6324600" cy="4648062"/>
            </a:xfrm>
          </p:grpSpPr>
          <p:pic>
            <p:nvPicPr>
              <p:cNvPr id="2050" name="Picture 2" descr="https://pic3.zhimg.com/80/v2-74cba09e0c95a2f1971421c9a1e2e56c_hd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55170"/>
                <a:ext cx="6324600" cy="4648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181600" y="5833900"/>
                <a:ext cx="190500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endParaRPr lang="en-AU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35156" y="5857971"/>
                <a:ext cx="708901" cy="29448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n-US" sz="1400" dirty="0">
                    <a:solidFill>
                      <a:srgbClr val="DD030A"/>
                    </a:solidFill>
                    <a:cs typeface="Arabic Typesetting" panose="03020402040406030203" pitchFamily="66" charset="-78"/>
                  </a:rPr>
                  <a:t>x</a:t>
                </a:r>
                <a:r>
                  <a:rPr lang="en-US" sz="700" dirty="0">
                    <a:solidFill>
                      <a:srgbClr val="DD030A"/>
                    </a:solidFill>
                    <a:cs typeface="Arabic Typesetting" panose="03020402040406030203" pitchFamily="66" charset="-78"/>
                  </a:rPr>
                  <a:t>1</a:t>
                </a:r>
                <a:endParaRPr lang="en-AU" sz="700" dirty="0">
                  <a:solidFill>
                    <a:srgbClr val="DD030A"/>
                  </a:solidFill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44863" y="6096000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4E4AFF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4E4AFF"/>
                  </a:solidFill>
                  <a:cs typeface="Arabic Typesetting" panose="03020402040406030203" pitchFamily="66" charset="-78"/>
                </a:rPr>
                <a:t>2</a:t>
              </a:r>
              <a:endParaRPr lang="en-AU" sz="700" dirty="0">
                <a:solidFill>
                  <a:srgbClr val="4E4AFF"/>
                </a:solidFill>
                <a:cs typeface="Arabic Typesetting" panose="03020402040406030203" pitchFamily="66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27919" y="6093619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E96605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E96605"/>
                  </a:solidFill>
                  <a:cs typeface="Arabic Typesetting" panose="03020402040406030203" pitchFamily="66" charset="-78"/>
                </a:rPr>
                <a:t>3</a:t>
              </a:r>
              <a:endParaRPr lang="en-AU" sz="700" dirty="0">
                <a:solidFill>
                  <a:srgbClr val="E96605"/>
                </a:solidFill>
                <a:cs typeface="Arabic Typesetting" panose="03020402040406030203" pitchFamily="66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4175" y="6090046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FFCB61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FFCB61"/>
                  </a:solidFill>
                  <a:cs typeface="Arabic Typesetting" panose="03020402040406030203" pitchFamily="66" charset="-78"/>
                </a:rPr>
                <a:t>4</a:t>
              </a:r>
              <a:endParaRPr lang="en-AU" sz="700" dirty="0">
                <a:solidFill>
                  <a:srgbClr val="FFCB61"/>
                </a:solidFill>
                <a:cs typeface="Arabic Typesetting" panose="03020402040406030203" pitchFamily="66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98483" y="6090046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31F804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31F804"/>
                  </a:solidFill>
                  <a:cs typeface="Arabic Typesetting" panose="03020402040406030203" pitchFamily="66" charset="-78"/>
                </a:rPr>
                <a:t>5</a:t>
              </a:r>
              <a:endParaRPr lang="en-AU" sz="700" dirty="0">
                <a:solidFill>
                  <a:srgbClr val="31F804"/>
                </a:solidFill>
                <a:cs typeface="Arabic Typesetting" panose="03020402040406030203" pitchFamily="66" charset="-78"/>
              </a:endParaRPr>
            </a:p>
          </p:txBody>
        </p:sp>
      </p:grpSp>
      <p:sp>
        <p:nvSpPr>
          <p:cNvPr id="18" name="Rectangular Callout 17"/>
          <p:cNvSpPr/>
          <p:nvPr/>
        </p:nvSpPr>
        <p:spPr>
          <a:xfrm>
            <a:off x="6398495" y="3764258"/>
            <a:ext cx="2440705" cy="807742"/>
          </a:xfrm>
          <a:prstGeom prst="wedgeRectCallout">
            <a:avLst>
              <a:gd name="adj1" fmla="val -56402"/>
              <a:gd name="adj2" fmla="val 945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Imagine y*=10.05 is the true length of the line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6344" y="4876800"/>
            <a:ext cx="2895600" cy="0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39639" y="4688757"/>
            <a:ext cx="458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y*</a:t>
            </a:r>
            <a:endParaRPr lang="en-AU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57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r>
              <a:rPr lang="en-US" altLang="zh-CN" kern="1200" dirty="0"/>
              <a:t>Least square solution: </a:t>
            </a:r>
          </a:p>
          <a:p>
            <a:r>
              <a:rPr lang="en-US" altLang="zh-CN" kern="1200" dirty="0"/>
              <a:t>Draw vertical lines from each value to the imagined true length, so the distance between each value to the true length is the error for each value.</a:t>
            </a:r>
          </a:p>
          <a:p>
            <a:endParaRPr lang="en-US" sz="2000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19600" y="3886200"/>
            <a:ext cx="3200400" cy="2469431"/>
            <a:chOff x="838200" y="3810000"/>
            <a:chExt cx="3200400" cy="2469431"/>
          </a:xfrm>
        </p:grpSpPr>
        <p:grpSp>
          <p:nvGrpSpPr>
            <p:cNvPr id="6" name="Group 5"/>
            <p:cNvGrpSpPr/>
            <p:nvPr/>
          </p:nvGrpSpPr>
          <p:grpSpPr>
            <a:xfrm>
              <a:off x="838200" y="3810000"/>
              <a:ext cx="3200400" cy="2469431"/>
              <a:chOff x="838200" y="1555170"/>
              <a:chExt cx="6324600" cy="4648062"/>
            </a:xfrm>
          </p:grpSpPr>
          <p:pic>
            <p:nvPicPr>
              <p:cNvPr id="2050" name="Picture 2" descr="https://pic3.zhimg.com/80/v2-74cba09e0c95a2f1971421c9a1e2e56c_hd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55170"/>
                <a:ext cx="6324600" cy="4648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181600" y="5833900"/>
                <a:ext cx="190500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endParaRPr lang="en-AU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35156" y="5857971"/>
                <a:ext cx="708901" cy="29448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n-US" sz="1400" dirty="0">
                    <a:solidFill>
                      <a:srgbClr val="DD030A"/>
                    </a:solidFill>
                    <a:cs typeface="Arabic Typesetting" panose="03020402040406030203" pitchFamily="66" charset="-78"/>
                  </a:rPr>
                  <a:t>x</a:t>
                </a:r>
                <a:r>
                  <a:rPr lang="en-US" sz="700" dirty="0">
                    <a:solidFill>
                      <a:srgbClr val="DD030A"/>
                    </a:solidFill>
                    <a:cs typeface="Arabic Typesetting" panose="03020402040406030203" pitchFamily="66" charset="-78"/>
                  </a:rPr>
                  <a:t>1</a:t>
                </a:r>
                <a:endParaRPr lang="en-AU" sz="700" dirty="0">
                  <a:solidFill>
                    <a:srgbClr val="DD030A"/>
                  </a:solidFill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44863" y="6096000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4E4AFF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4E4AFF"/>
                  </a:solidFill>
                  <a:cs typeface="Arabic Typesetting" panose="03020402040406030203" pitchFamily="66" charset="-78"/>
                </a:rPr>
                <a:t>2</a:t>
              </a:r>
              <a:endParaRPr lang="en-AU" sz="700" dirty="0">
                <a:solidFill>
                  <a:srgbClr val="4E4AFF"/>
                </a:solidFill>
                <a:cs typeface="Arabic Typesetting" panose="03020402040406030203" pitchFamily="66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27919" y="6093619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E96605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E96605"/>
                  </a:solidFill>
                  <a:cs typeface="Arabic Typesetting" panose="03020402040406030203" pitchFamily="66" charset="-78"/>
                </a:rPr>
                <a:t>3</a:t>
              </a:r>
              <a:endParaRPr lang="en-AU" sz="700" dirty="0">
                <a:solidFill>
                  <a:srgbClr val="E96605"/>
                </a:solidFill>
                <a:cs typeface="Arabic Typesetting" panose="03020402040406030203" pitchFamily="66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4175" y="6090046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FFCB61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FFCB61"/>
                  </a:solidFill>
                  <a:cs typeface="Arabic Typesetting" panose="03020402040406030203" pitchFamily="66" charset="-78"/>
                </a:rPr>
                <a:t>4</a:t>
              </a:r>
              <a:endParaRPr lang="en-AU" sz="700" dirty="0">
                <a:solidFill>
                  <a:srgbClr val="FFCB61"/>
                </a:solidFill>
                <a:cs typeface="Arabic Typesetting" panose="03020402040406030203" pitchFamily="66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98483" y="6090046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31F804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31F804"/>
                  </a:solidFill>
                  <a:cs typeface="Arabic Typesetting" panose="03020402040406030203" pitchFamily="66" charset="-78"/>
                </a:rPr>
                <a:t>5</a:t>
              </a:r>
              <a:endParaRPr lang="en-AU" sz="700" dirty="0">
                <a:solidFill>
                  <a:srgbClr val="31F804"/>
                </a:solidFill>
                <a:cs typeface="Arabic Typesetting" panose="03020402040406030203" pitchFamily="66" charset="-78"/>
              </a:endParaRPr>
            </a:p>
          </p:txBody>
        </p:sp>
      </p:grpSp>
      <p:sp>
        <p:nvSpPr>
          <p:cNvPr id="18" name="Rectangular Callout 17"/>
          <p:cNvSpPr/>
          <p:nvPr/>
        </p:nvSpPr>
        <p:spPr>
          <a:xfrm>
            <a:off x="381000" y="4549691"/>
            <a:ext cx="2791381" cy="650329"/>
          </a:xfrm>
          <a:prstGeom prst="wedgeRectCallout">
            <a:avLst>
              <a:gd name="adj1" fmla="val 113534"/>
              <a:gd name="adj2" fmla="val 432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Distance is the error of y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against the true length y*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0344" y="5181600"/>
            <a:ext cx="2895600" cy="0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69200" y="4749600"/>
            <a:ext cx="0" cy="432000"/>
          </a:xfrm>
          <a:prstGeom prst="line">
            <a:avLst/>
          </a:prstGeom>
          <a:ln>
            <a:solidFill>
              <a:srgbClr val="E70E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56000" y="4444800"/>
            <a:ext cx="0" cy="738000"/>
          </a:xfrm>
          <a:prstGeom prst="line">
            <a:avLst/>
          </a:prstGeom>
          <a:ln>
            <a:solidFill>
              <a:srgbClr val="4F4C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35600" y="5200800"/>
            <a:ext cx="0" cy="738000"/>
          </a:xfrm>
          <a:prstGeom prst="line">
            <a:avLst/>
          </a:prstGeom>
          <a:ln>
            <a:solidFill>
              <a:srgbClr val="FF64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22400" y="5181600"/>
            <a:ext cx="0" cy="468000"/>
          </a:xfrm>
          <a:prstGeom prst="line">
            <a:avLst/>
          </a:prstGeom>
          <a:ln>
            <a:solidFill>
              <a:srgbClr val="F3C6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09200" y="5190000"/>
            <a:ext cx="0" cy="756000"/>
          </a:xfrm>
          <a:prstGeom prst="line">
            <a:avLst/>
          </a:prstGeom>
          <a:ln>
            <a:solidFill>
              <a:srgbClr val="42F9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63639" y="4993557"/>
            <a:ext cx="458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y*</a:t>
            </a:r>
            <a:endParaRPr lang="en-AU" sz="1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ular Callout 23"/>
              <p:cNvSpPr/>
              <p:nvPr/>
            </p:nvSpPr>
            <p:spPr>
              <a:xfrm>
                <a:off x="457200" y="5486223"/>
                <a:ext cx="2715181" cy="650329"/>
              </a:xfrm>
              <a:prstGeom prst="wedgeRectCallout">
                <a:avLst>
                  <a:gd name="adj1" fmla="val 98256"/>
                  <a:gd name="adj2" fmla="val -533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Each distance can be calculated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AU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86223"/>
                <a:ext cx="2715181" cy="650329"/>
              </a:xfrm>
              <a:prstGeom prst="wedgeRectCallout">
                <a:avLst>
                  <a:gd name="adj1" fmla="val 98256"/>
                  <a:gd name="adj2" fmla="val -53338"/>
                </a:avLst>
              </a:prstGeom>
              <a:blipFill>
                <a:blip r:embed="rId4"/>
                <a:stretch>
                  <a:fillRect b="-434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872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" y="1865244"/>
                <a:ext cx="5412921" cy="4687956"/>
              </a:xfrm>
              <a:prstGeom prst="rect">
                <a:avLst/>
              </a:prstGeom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r>
                  <a:rPr lang="en-US" altLang="zh-CN" kern="1200" dirty="0"/>
                  <a:t>Least square solution: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kern="1200" dirty="0"/>
                  <a:t>In stead of using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kern="1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2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kern="12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kern="12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kern="12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 kern="12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kern="12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kern="12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kern="1200" dirty="0"/>
                  <a:t>, each distance is converted to its square: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20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kern="1200" dirty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 kern="1200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kern="1200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kern="1200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kern="1200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 kern="1200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kern="1200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kern="1200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kern="1200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kern="12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kern="1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kern="1200" dirty="0"/>
                  <a:t>So the sum of the distances is </a:t>
                </a:r>
                <a14:m>
                  <m:oMath xmlns:m="http://schemas.openxmlformats.org/officeDocument/2006/math">
                    <m:r>
                      <a:rPr lang="en-US" altLang="zh-CN" sz="2000" b="0" i="1" kern="120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000" b="0" i="1" kern="120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sz="2000" b="0" i="1" kern="120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i="1" kern="1200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kern="1200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i="1" kern="1200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kern="1200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kern="1200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kern="12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kern="1200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kern="1200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kern="1200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kern="1200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kern="12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000" kern="1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kern="1200" dirty="0"/>
                  <a:t>Adrien-Marie Legendre </a:t>
                </a:r>
                <a:r>
                  <a:rPr lang="en-US" sz="1400" kern="1200" dirty="0"/>
                  <a:t>(1752-1833) </a:t>
                </a:r>
                <a:r>
                  <a:rPr lang="en-US" sz="2000" kern="1200" dirty="0"/>
                  <a:t>proposed: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" y="1865244"/>
                <a:ext cx="5412921" cy="4687956"/>
              </a:xfrm>
              <a:prstGeom prst="rect">
                <a:avLst/>
              </a:prstGeom>
              <a:blipFill>
                <a:blip r:embed="rId3"/>
                <a:stretch>
                  <a:fillRect l="-1687" r="-2362"/>
                </a:stretch>
              </a:blipFill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18312" y="1981200"/>
            <a:ext cx="3200400" cy="2469431"/>
            <a:chOff x="838200" y="3810000"/>
            <a:chExt cx="3200400" cy="2469431"/>
          </a:xfrm>
        </p:grpSpPr>
        <p:grpSp>
          <p:nvGrpSpPr>
            <p:cNvPr id="6" name="Group 5"/>
            <p:cNvGrpSpPr/>
            <p:nvPr/>
          </p:nvGrpSpPr>
          <p:grpSpPr>
            <a:xfrm>
              <a:off x="838200" y="3810000"/>
              <a:ext cx="3200400" cy="2469431"/>
              <a:chOff x="838200" y="1555170"/>
              <a:chExt cx="6324600" cy="4648062"/>
            </a:xfrm>
          </p:grpSpPr>
          <p:pic>
            <p:nvPicPr>
              <p:cNvPr id="2050" name="Picture 2" descr="https://pic3.zhimg.com/80/v2-74cba09e0c95a2f1971421c9a1e2e56c_hd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55170"/>
                <a:ext cx="6324600" cy="4648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181600" y="5833900"/>
                <a:ext cx="190500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endParaRPr lang="en-AU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35156" y="5857971"/>
                <a:ext cx="708901" cy="29448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n-US" sz="1400" dirty="0">
                    <a:solidFill>
                      <a:srgbClr val="DD030A"/>
                    </a:solidFill>
                    <a:cs typeface="Arabic Typesetting" panose="03020402040406030203" pitchFamily="66" charset="-78"/>
                  </a:rPr>
                  <a:t>x</a:t>
                </a:r>
                <a:r>
                  <a:rPr lang="en-US" sz="700" dirty="0">
                    <a:solidFill>
                      <a:srgbClr val="DD030A"/>
                    </a:solidFill>
                    <a:cs typeface="Arabic Typesetting" panose="03020402040406030203" pitchFamily="66" charset="-78"/>
                  </a:rPr>
                  <a:t>1</a:t>
                </a:r>
                <a:endParaRPr lang="en-AU" sz="700" dirty="0">
                  <a:solidFill>
                    <a:srgbClr val="DD030A"/>
                  </a:solidFill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44863" y="6096000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4E4AFF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4E4AFF"/>
                  </a:solidFill>
                  <a:cs typeface="Arabic Typesetting" panose="03020402040406030203" pitchFamily="66" charset="-78"/>
                </a:rPr>
                <a:t>2</a:t>
              </a:r>
              <a:endParaRPr lang="en-AU" sz="700" dirty="0">
                <a:solidFill>
                  <a:srgbClr val="4E4AFF"/>
                </a:solidFill>
                <a:cs typeface="Arabic Typesetting" panose="03020402040406030203" pitchFamily="66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27919" y="6093619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E96605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E96605"/>
                  </a:solidFill>
                  <a:cs typeface="Arabic Typesetting" panose="03020402040406030203" pitchFamily="66" charset="-78"/>
                </a:rPr>
                <a:t>3</a:t>
              </a:r>
              <a:endParaRPr lang="en-AU" sz="700" dirty="0">
                <a:solidFill>
                  <a:srgbClr val="E96605"/>
                </a:solidFill>
                <a:cs typeface="Arabic Typesetting" panose="03020402040406030203" pitchFamily="66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4175" y="6090046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FFCB61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FFCB61"/>
                  </a:solidFill>
                  <a:cs typeface="Arabic Typesetting" panose="03020402040406030203" pitchFamily="66" charset="-78"/>
                </a:rPr>
                <a:t>4</a:t>
              </a:r>
              <a:endParaRPr lang="en-AU" sz="700" dirty="0">
                <a:solidFill>
                  <a:srgbClr val="FFCB61"/>
                </a:solidFill>
                <a:cs typeface="Arabic Typesetting" panose="03020402040406030203" pitchFamily="66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98483" y="6090046"/>
              <a:ext cx="358721" cy="1825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sz="1400" dirty="0">
                  <a:solidFill>
                    <a:srgbClr val="31F804"/>
                  </a:solidFill>
                  <a:cs typeface="Arabic Typesetting" panose="03020402040406030203" pitchFamily="66" charset="-78"/>
                </a:rPr>
                <a:t>x</a:t>
              </a:r>
              <a:r>
                <a:rPr lang="en-US" sz="700" dirty="0">
                  <a:solidFill>
                    <a:srgbClr val="31F804"/>
                  </a:solidFill>
                  <a:cs typeface="Arabic Typesetting" panose="03020402040406030203" pitchFamily="66" charset="-78"/>
                </a:rPr>
                <a:t>5</a:t>
              </a:r>
              <a:endParaRPr lang="en-AU" sz="700" dirty="0">
                <a:solidFill>
                  <a:srgbClr val="31F804"/>
                </a:solidFill>
                <a:cs typeface="Arabic Typesetting" panose="03020402040406030203" pitchFamily="66" charset="-78"/>
              </a:endParaRPr>
            </a:p>
          </p:txBody>
        </p:sp>
      </p:grpSp>
      <p:sp>
        <p:nvSpPr>
          <p:cNvPr id="18" name="Rectangular Callout 17"/>
          <p:cNvSpPr/>
          <p:nvPr/>
        </p:nvSpPr>
        <p:spPr>
          <a:xfrm>
            <a:off x="6158907" y="5414252"/>
            <a:ext cx="2481000" cy="650329"/>
          </a:xfrm>
          <a:prstGeom prst="wedgeRectCallout">
            <a:avLst>
              <a:gd name="adj1" fmla="val 2246"/>
              <a:gd name="adj2" fmla="val -18347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Find the minimum sum of distances for the true y*.</a:t>
            </a:r>
            <a:endParaRPr lang="en-AU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69056" y="3276600"/>
            <a:ext cx="2895600" cy="0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67912" y="2844600"/>
            <a:ext cx="0" cy="432000"/>
          </a:xfrm>
          <a:prstGeom prst="line">
            <a:avLst/>
          </a:prstGeom>
          <a:ln>
            <a:solidFill>
              <a:srgbClr val="E70E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4712" y="2539800"/>
            <a:ext cx="0" cy="738000"/>
          </a:xfrm>
          <a:prstGeom prst="line">
            <a:avLst/>
          </a:prstGeom>
          <a:ln>
            <a:solidFill>
              <a:srgbClr val="4F4C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34312" y="3295800"/>
            <a:ext cx="0" cy="738000"/>
          </a:xfrm>
          <a:prstGeom prst="line">
            <a:avLst/>
          </a:prstGeom>
          <a:ln>
            <a:solidFill>
              <a:srgbClr val="FF64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21112" y="3276600"/>
            <a:ext cx="0" cy="468000"/>
          </a:xfrm>
          <a:prstGeom prst="line">
            <a:avLst/>
          </a:prstGeom>
          <a:ln>
            <a:solidFill>
              <a:srgbClr val="F3C6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07912" y="3285000"/>
            <a:ext cx="0" cy="756000"/>
          </a:xfrm>
          <a:prstGeom prst="line">
            <a:avLst/>
          </a:prstGeom>
          <a:ln>
            <a:solidFill>
              <a:srgbClr val="42F9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62351" y="3088557"/>
            <a:ext cx="458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y*</a:t>
            </a:r>
            <a:endParaRPr lang="en-AU" sz="1400" dirty="0">
              <a:solidFill>
                <a:srgbClr val="00B0F0"/>
              </a:solidFill>
            </a:endParaRPr>
          </a:p>
        </p:txBody>
      </p:sp>
      <p:pic>
        <p:nvPicPr>
          <p:cNvPr id="4098" name="Picture 2" descr="https://pic3.zhimg.com/80/v2-79ffab93973248da566569f5b7e73276_h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72995" y="4732959"/>
            <a:ext cx="1505521" cy="1770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22911" y="4987363"/>
                <a:ext cx="343231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600" dirty="0">
                    <a:solidFill>
                      <a:srgbClr val="1B5E3C"/>
                    </a:solidFill>
                    <a:latin typeface="Calibri" panose="020F0502020204030204" pitchFamily="34" charset="0"/>
                  </a:rPr>
                  <a:t>If we can find a y* to minimize the sum of the errors, then y* is the true value!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>
                  <a:solidFill>
                    <a:srgbClr val="1B5E3C"/>
                  </a:solidFill>
                  <a:latin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altLang="zh-CN" sz="1600" dirty="0">
                    <a:solidFill>
                      <a:srgbClr val="1B5E3C"/>
                    </a:solidFill>
                  </a:rPr>
                  <a:t>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sz="1600" i="1">
                            <a:solidFill>
                              <a:srgbClr val="1B5E3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600" i="1" dirty="0">
                                <a:solidFill>
                                  <a:srgbClr val="1B5E3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dirty="0">
                                <a:solidFill>
                                  <a:srgbClr val="1B5E3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 dirty="0">
                                    <a:solidFill>
                                      <a:srgbClr val="1B5E3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dirty="0">
                                    <a:solidFill>
                                      <a:srgbClr val="1B5E3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600" dirty="0">
                                    <a:solidFill>
                                      <a:srgbClr val="1B5E3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1600" dirty="0">
                                <a:solidFill>
                                  <a:srgbClr val="1B5E3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rgbClr val="1B5E3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dirty="0">
                                    <a:solidFill>
                                      <a:srgbClr val="1B5E3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dirty="0">
                                    <a:solidFill>
                                      <a:srgbClr val="1B5E3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dirty="0">
                                <a:solidFill>
                                  <a:srgbClr val="1B5E3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600" dirty="0">
                                <a:solidFill>
                                  <a:srgbClr val="1B5E3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600" dirty="0">
                    <a:solidFill>
                      <a:srgbClr val="1B5E3C"/>
                    </a:solidFill>
                    <a:latin typeface="Calibri" panose="020F0502020204030204" pitchFamily="34" charset="0"/>
                  </a:rPr>
                  <a:t>                       true y*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911" y="4987363"/>
                <a:ext cx="3432311" cy="1077218"/>
              </a:xfrm>
              <a:prstGeom prst="rect">
                <a:avLst/>
              </a:prstGeom>
              <a:blipFill>
                <a:blip r:embed="rId6"/>
                <a:stretch>
                  <a:fillRect l="-1066" t="-1695" r="-1243" b="-525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3744000" y="5796000"/>
            <a:ext cx="648000" cy="228600"/>
          </a:xfrm>
          <a:prstGeom prst="rightArrow">
            <a:avLst/>
          </a:prstGeom>
          <a:noFill/>
          <a:ln>
            <a:solidFill>
              <a:srgbClr val="1B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50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" y="1865244"/>
                <a:ext cx="8690112" cy="4687956"/>
              </a:xfrm>
              <a:prstGeom prst="rect">
                <a:avLst/>
              </a:prstGeom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pPr marL="342900" indent="-342900">
                  <a:lnSpc>
                    <a:spcPct val="100000"/>
                  </a:lnSpc>
                  <a:buClr>
                    <a:srgbClr val="009E47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Least squares method equation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lnSpc>
                    <a:spcPct val="100000"/>
                  </a:lnSpc>
                  <a:buClr>
                    <a:srgbClr val="009E47"/>
                  </a:buClr>
                </a:pPr>
                <a:r>
                  <a:rPr lang="en-US" dirty="0"/>
                  <a:t>			</a:t>
                </a:r>
                <a:r>
                  <a:rPr lang="en-US" dirty="0">
                    <a:solidFill>
                      <a:schemeClr val="tx1"/>
                    </a:solidFill>
                  </a:rPr>
                  <a:t>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buClr>
                    <a:srgbClr val="009E47"/>
                  </a:buClr>
                </a:pPr>
                <a:endParaRPr lang="en-US" sz="1600" dirty="0"/>
              </a:p>
              <a:p>
                <a:pPr marL="937260" lvl="1" indent="-34290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b="1" i="1" dirty="0">
                    <a:latin typeface="+mn-lt"/>
                  </a:rPr>
                  <a:t>y</a:t>
                </a:r>
                <a14:m>
                  <m:oMath xmlns:m="http://schemas.openxmlformats.org/officeDocument/2006/math">
                    <m:r>
                      <a:rPr lang="en-US" b="1" i="1" baseline="-25000">
                        <a:latin typeface="Cambria Math"/>
                      </a:rPr>
                      <m:t>𝒊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= </a:t>
                </a:r>
                <a:r>
                  <a:rPr lang="en-US" dirty="0">
                    <a:solidFill>
                      <a:srgbClr val="477D59"/>
                    </a:solidFill>
                  </a:rPr>
                  <a:t>observed</a:t>
                </a:r>
                <a:r>
                  <a:rPr lang="en-US" dirty="0"/>
                  <a:t> value of the </a:t>
                </a:r>
                <a:r>
                  <a:rPr lang="en-US" dirty="0">
                    <a:solidFill>
                      <a:srgbClr val="0070C0"/>
                    </a:solidFill>
                  </a:rPr>
                  <a:t>dependent</a:t>
                </a:r>
                <a:r>
                  <a:rPr lang="en-US" dirty="0"/>
                  <a:t> variable for the </a:t>
                </a:r>
                <a:r>
                  <a:rPr lang="en-US" i="1" dirty="0">
                    <a:solidFill>
                      <a:srgbClr val="0070C0"/>
                    </a:solidFill>
                    <a:latin typeface="+mn-lt"/>
                  </a:rPr>
                  <a:t>i</a:t>
                </a:r>
                <a:r>
                  <a:rPr lang="en-US" sz="2000" dirty="0">
                    <a:solidFill>
                      <a:srgbClr val="0070C0"/>
                    </a:solidFill>
                  </a:rPr>
                  <a:t>th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        observation</a:t>
                </a:r>
              </a:p>
              <a:p>
                <a:pPr marL="937260" lvl="1" indent="-342900"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:r>
                  <a:rPr lang="en-US" dirty="0">
                    <a:solidFill>
                      <a:srgbClr val="477D59"/>
                    </a:solidFill>
                  </a:rPr>
                  <a:t>predicted</a:t>
                </a:r>
                <a:r>
                  <a:rPr lang="en-US" dirty="0"/>
                  <a:t> value of the </a:t>
                </a:r>
                <a:r>
                  <a:rPr lang="en-US" dirty="0">
                    <a:solidFill>
                      <a:srgbClr val="0070C0"/>
                    </a:solidFill>
                  </a:rPr>
                  <a:t>dependent</a:t>
                </a:r>
                <a:r>
                  <a:rPr lang="en-US" dirty="0"/>
                  <a:t> variable for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dirty="0">
                    <a:solidFill>
                      <a:srgbClr val="00B0F0"/>
                    </a:solidFill>
                  </a:rPr>
                  <a:t> 	  </a:t>
                </a:r>
              </a:p>
              <a:p>
                <a:pPr lvl="1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	         </a:t>
                </a:r>
                <a:r>
                  <a:rPr lang="en-US" i="1" dirty="0">
                    <a:solidFill>
                      <a:srgbClr val="0070C0"/>
                    </a:solidFill>
                  </a:rPr>
                  <a:t>observation</a:t>
                </a:r>
                <a:endParaRPr lang="en-US" dirty="0"/>
              </a:p>
              <a:p>
                <a:pPr>
                  <a:buClr>
                    <a:srgbClr val="009E47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" y="1865244"/>
                <a:ext cx="8690112" cy="4687956"/>
              </a:xfrm>
              <a:prstGeom prst="rect">
                <a:avLst/>
              </a:prstGeom>
              <a:blipFill>
                <a:blip r:embed="rId3"/>
                <a:stretch>
                  <a:fillRect l="-911" t="-1686"/>
                </a:stretch>
              </a:blipFill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87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r>
              <a:rPr lang="en-US" altLang="zh-CN" kern="1200" dirty="0"/>
              <a:t>Another Least Square application: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kern="1200" dirty="0"/>
              <a:t>The relationship between weather temperature and ice cream sales can be shown as:</a:t>
            </a:r>
          </a:p>
          <a:p>
            <a:endParaRPr lang="en-US" sz="2000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114800"/>
            <a:ext cx="2590800" cy="17894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68289" y="4209222"/>
            <a:ext cx="1016694" cy="22057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CN" sz="1200" b="1" dirty="0">
                <a:solidFill>
                  <a:srgbClr val="DD030A"/>
                </a:solidFill>
                <a:latin typeface="Calibri" panose="020F0502020204030204" pitchFamily="34" charset="0"/>
                <a:cs typeface="Arabic Typesetting" panose="03020402040406030203" pitchFamily="66" charset="-78"/>
              </a:rPr>
              <a:t>Temperature</a:t>
            </a:r>
            <a:endParaRPr lang="en-AU" sz="1200" b="1" dirty="0">
              <a:solidFill>
                <a:srgbClr val="DD030A"/>
              </a:solidFill>
              <a:latin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4415" y="4177161"/>
            <a:ext cx="1014953" cy="28469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1400" b="1" dirty="0">
                <a:latin typeface="Calibri" panose="020F0502020204030204" pitchFamily="34" charset="0"/>
                <a:cs typeface="Arabic Typesetting" panose="03020402040406030203" pitchFamily="66" charset="-78"/>
              </a:rPr>
              <a:t>Sales</a:t>
            </a:r>
            <a:endParaRPr lang="en-AU" sz="1400" b="1" dirty="0">
              <a:latin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5978587" y="4461854"/>
            <a:ext cx="2820989" cy="965176"/>
          </a:xfrm>
          <a:prstGeom prst="wedgeRectCallout">
            <a:avLst>
              <a:gd name="adj1" fmla="val -66200"/>
              <a:gd name="adj2" fmla="val -21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 different temperature, the sales of ice cream varies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0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r>
              <a:rPr lang="en-US" altLang="zh-CN" kern="1200" dirty="0"/>
              <a:t>Another Least Square application: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kern="1200" dirty="0"/>
              <a:t>Plot the data in a matrix and imagine a lineal line with the same trend as the values.</a:t>
            </a:r>
          </a:p>
          <a:p>
            <a:endParaRPr lang="en-US" sz="2000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733800"/>
            <a:ext cx="4523847" cy="263465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165268" y="3733800"/>
            <a:ext cx="4084534" cy="213360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47870" y="3409664"/>
            <a:ext cx="54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f(x)</a:t>
            </a:r>
            <a:endParaRPr lang="en-AU" dirty="0">
              <a:solidFill>
                <a:srgbClr val="00B0F0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838200" y="4495800"/>
            <a:ext cx="2136408" cy="1066800"/>
          </a:xfrm>
          <a:prstGeom prst="wedgeRectCallout">
            <a:avLst>
              <a:gd name="adj1" fmla="val 124543"/>
              <a:gd name="adj2" fmla="val 5332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Imagine a lineal line represented as f(x), and f(x)=</a:t>
            </a:r>
            <a:r>
              <a:rPr lang="en-US" dirty="0" err="1">
                <a:solidFill>
                  <a:srgbClr val="FF0000"/>
                </a:solidFill>
              </a:rPr>
              <a:t>ax+b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03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r>
              <a:rPr lang="en-US" altLang="zh-CN" kern="1200" dirty="0"/>
              <a:t>Another Least Square application: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kern="1200" dirty="0"/>
              <a:t>Using the Least Square solution, draw vertical lines from each dot to the f(x) 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kern="1200" dirty="0"/>
              <a:t>In the figure, </a:t>
            </a:r>
            <a:r>
              <a:rPr lang="en-US" altLang="zh-CN" kern="1200" dirty="0" err="1"/>
              <a:t>i</a:t>
            </a:r>
            <a:r>
              <a:rPr lang="en-US" altLang="zh-CN" kern="1200" dirty="0"/>
              <a:t>, x and y:</a:t>
            </a:r>
          </a:p>
          <a:p>
            <a:endParaRPr lang="en-US" sz="2000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733800"/>
            <a:ext cx="4523847" cy="263465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165268" y="3733800"/>
            <a:ext cx="4084534" cy="213360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47870" y="3409664"/>
            <a:ext cx="54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f(x)</a:t>
            </a:r>
            <a:endParaRPr lang="en-AU" dirty="0">
              <a:solidFill>
                <a:srgbClr val="00B0F0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7011550" y="5123889"/>
            <a:ext cx="1699363" cy="606477"/>
          </a:xfrm>
          <a:prstGeom prst="wedgeRectCallout">
            <a:avLst>
              <a:gd name="adj1" fmla="val -131586"/>
              <a:gd name="adj2" fmla="val -3600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Draw distances from </a:t>
            </a:r>
            <a:r>
              <a:rPr lang="en-US" sz="1600" dirty="0" err="1">
                <a:solidFill>
                  <a:srgbClr val="FF0000"/>
                </a:solidFill>
              </a:rPr>
              <a:t>y</a:t>
            </a:r>
            <a:r>
              <a:rPr lang="en-US" sz="1050" dirty="0" err="1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 to f(x</a:t>
            </a:r>
            <a:r>
              <a:rPr lang="en-US" sz="1050" dirty="0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  <a:endParaRPr lang="en-AU" sz="1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27600" y="5364000"/>
            <a:ext cx="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11600" y="5155200"/>
            <a:ext cx="0" cy="108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8800" y="4343400"/>
            <a:ext cx="0" cy="108000"/>
          </a:xfrm>
          <a:prstGeom prst="line">
            <a:avLst/>
          </a:prstGeom>
          <a:ln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45600" y="4114800"/>
            <a:ext cx="0" cy="108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29600" y="3733800"/>
            <a:ext cx="0" cy="72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34091" y="3777508"/>
            <a:ext cx="631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f(x</a:t>
            </a:r>
            <a:r>
              <a:rPr lang="en-US" sz="600" dirty="0">
                <a:solidFill>
                  <a:srgbClr val="00B050"/>
                </a:solidFill>
              </a:rPr>
              <a:t>5</a:t>
            </a:r>
            <a:r>
              <a:rPr lang="en-US" sz="1400" dirty="0">
                <a:solidFill>
                  <a:srgbClr val="00B050"/>
                </a:solidFill>
              </a:rPr>
              <a:t>)</a:t>
            </a:r>
            <a:endParaRPr lang="en-AU" sz="14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2570" y="3809727"/>
            <a:ext cx="631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f(x</a:t>
            </a:r>
            <a:r>
              <a:rPr lang="en-US" sz="600" dirty="0">
                <a:solidFill>
                  <a:srgbClr val="7030A0"/>
                </a:solidFill>
              </a:rPr>
              <a:t>4</a:t>
            </a:r>
            <a:r>
              <a:rPr lang="en-US" sz="1400" dirty="0">
                <a:solidFill>
                  <a:srgbClr val="7030A0"/>
                </a:solidFill>
              </a:rPr>
              <a:t>)</a:t>
            </a:r>
            <a:endParaRPr lang="en-AU" sz="14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3186" y="4449912"/>
            <a:ext cx="631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55A11"/>
                </a:solidFill>
              </a:rPr>
              <a:t>f(x</a:t>
            </a:r>
            <a:r>
              <a:rPr lang="en-US" sz="600" dirty="0">
                <a:solidFill>
                  <a:srgbClr val="C55A11"/>
                </a:solidFill>
              </a:rPr>
              <a:t>3</a:t>
            </a:r>
            <a:r>
              <a:rPr lang="en-US" sz="1400" dirty="0">
                <a:solidFill>
                  <a:srgbClr val="C55A11"/>
                </a:solidFill>
              </a:rPr>
              <a:t>)</a:t>
            </a:r>
            <a:endParaRPr lang="en-AU" sz="1400" dirty="0">
              <a:solidFill>
                <a:srgbClr val="C55A1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4847423"/>
            <a:ext cx="631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f(x</a:t>
            </a:r>
            <a:r>
              <a:rPr lang="en-US" sz="600" dirty="0">
                <a:solidFill>
                  <a:srgbClr val="0070C0"/>
                </a:solidFill>
              </a:rPr>
              <a:t>2</a:t>
            </a:r>
            <a:r>
              <a:rPr lang="en-US" sz="1400" dirty="0">
                <a:solidFill>
                  <a:srgbClr val="0070C0"/>
                </a:solidFill>
              </a:rPr>
              <a:t>)</a:t>
            </a:r>
            <a:endParaRPr lang="en-AU" sz="14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6379" y="5514912"/>
            <a:ext cx="631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f(x</a:t>
            </a:r>
            <a:r>
              <a:rPr lang="en-US" sz="600" dirty="0">
                <a:solidFill>
                  <a:srgbClr val="FF0000"/>
                </a:solidFill>
              </a:rPr>
              <a:t>1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  <a:endParaRPr lang="en-AU" sz="1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29" y="4587617"/>
            <a:ext cx="2560540" cy="135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95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" y="1865244"/>
                <a:ext cx="8690112" cy="4687956"/>
              </a:xfrm>
              <a:prstGeom prst="rect">
                <a:avLst/>
              </a:prstGeom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r>
                  <a:rPr lang="en-US" altLang="zh-CN" kern="1200" dirty="0"/>
                  <a:t>Another Least Square application: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kern="1200" dirty="0"/>
                  <a:t>So  </a:t>
                </a:r>
                <a14:m>
                  <m:oMath xmlns:m="http://schemas.openxmlformats.org/officeDocument/2006/math">
                    <m:r>
                      <a:rPr lang="en-US" altLang="zh-CN" i="1" kern="120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kern="12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i="1" kern="120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kern="1200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kern="1200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kern="1200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kern="1200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 kern="120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12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kern="1200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kern="1200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kern="12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kern="1200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kern="1200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kern="1200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kern="1200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kern="12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kern="120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i="1" kern="120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 kern="1200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kern="1200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kern="120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sSub>
                                  <m:sSubPr>
                                    <m:ctrlPr>
                                      <a:rPr lang="en-US" b="0" i="1" kern="120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kern="1200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kern="1200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kern="120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kern="120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kern="120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kern="1200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kern="1200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kern="1200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kern="1200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kern="120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en-US" altLang="zh-CN" kern="1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kern="1200" dirty="0"/>
                  <a:t>By solving multivariate calculus to obtain the minimized S.</a:t>
                </a:r>
              </a:p>
              <a:p>
                <a:pPr marL="357188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kern="1200" dirty="0"/>
                  <a:t>     a</a:t>
                </a:r>
                <a:r>
                  <a:rPr lang="en-AU" dirty="0"/>
                  <a:t>≈</a:t>
                </a:r>
                <a:r>
                  <a:rPr lang="en-US" kern="1200" dirty="0"/>
                  <a:t>7.2</a:t>
                </a:r>
              </a:p>
              <a:p>
                <a:pPr marL="357188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kern="1200" dirty="0"/>
                  <a:t>     b</a:t>
                </a:r>
                <a:r>
                  <a:rPr lang="en-AU" dirty="0"/>
                  <a:t>≈</a:t>
                </a:r>
                <a:r>
                  <a:rPr lang="en-US" kern="1200" dirty="0"/>
                  <a:t>-73</a:t>
                </a:r>
                <a:endParaRPr lang="en-US" altLang="zh-CN" kern="1200" dirty="0"/>
              </a:p>
              <a:p>
                <a:endParaRPr lang="en-US" sz="2000" kern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" y="1865244"/>
                <a:ext cx="8690112" cy="4687956"/>
              </a:xfrm>
              <a:prstGeom prst="rect">
                <a:avLst/>
              </a:prstGeom>
              <a:blipFill>
                <a:blip r:embed="rId3"/>
                <a:stretch>
                  <a:fillRect l="-1051"/>
                </a:stretch>
              </a:blipFill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685800" y="4100042"/>
            <a:ext cx="228600" cy="4867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99" y="3955691"/>
            <a:ext cx="4356481" cy="2537183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4320000" y="4032000"/>
            <a:ext cx="4176000" cy="1728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ular Callout 17"/>
          <p:cNvSpPr/>
          <p:nvPr/>
        </p:nvSpPr>
        <p:spPr>
          <a:xfrm>
            <a:off x="457200" y="4800600"/>
            <a:ext cx="3010318" cy="1436728"/>
          </a:xfrm>
          <a:prstGeom prst="wedgeRectCallout">
            <a:avLst>
              <a:gd name="adj1" fmla="val 83206"/>
              <a:gd name="adj2" fmla="val 128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Putting </a:t>
            </a:r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en-AU" dirty="0">
                <a:solidFill>
                  <a:srgbClr val="FF0000"/>
                </a:solidFill>
              </a:rPr>
              <a:t>≈</a:t>
            </a:r>
            <a:r>
              <a:rPr lang="en-US" dirty="0">
                <a:solidFill>
                  <a:srgbClr val="FF0000"/>
                </a:solidFill>
              </a:rPr>
              <a:t>7.2</a:t>
            </a:r>
            <a:r>
              <a:rPr lang="en-AU" dirty="0">
                <a:solidFill>
                  <a:srgbClr val="FF0000"/>
                </a:solidFill>
              </a:rPr>
              <a:t> and </a:t>
            </a:r>
            <a:r>
              <a:rPr lang="en-US" altLang="zh-CN" dirty="0">
                <a:solidFill>
                  <a:srgbClr val="FF0000"/>
                </a:solidFill>
              </a:rPr>
              <a:t>b</a:t>
            </a:r>
            <a:r>
              <a:rPr lang="en-AU" dirty="0">
                <a:solidFill>
                  <a:srgbClr val="FF0000"/>
                </a:solidFill>
              </a:rPr>
              <a:t>≈</a:t>
            </a:r>
            <a:r>
              <a:rPr lang="en-US" dirty="0">
                <a:solidFill>
                  <a:srgbClr val="FF0000"/>
                </a:solidFill>
              </a:rPr>
              <a:t>-73 in the imagined f(x), the green line is generated, which is the lineal regression of the dots.</a:t>
            </a:r>
            <a:r>
              <a:rPr lang="en-AU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66163" y="3994394"/>
            <a:ext cx="54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f(x)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6400800" y="1981200"/>
            <a:ext cx="2329824" cy="655528"/>
          </a:xfrm>
          <a:prstGeom prst="wedgeRectCallout">
            <a:avLst>
              <a:gd name="adj1" fmla="val -56888"/>
              <a:gd name="adj2" fmla="val 17829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“How to solve” is not part of this course’s content</a:t>
            </a:r>
          </a:p>
        </p:txBody>
      </p:sp>
    </p:spTree>
    <p:extLst>
      <p:ext uri="{BB962C8B-B14F-4D97-AF65-F5344CB8AC3E}">
        <p14:creationId xmlns:p14="http://schemas.microsoft.com/office/powerpoint/2010/main" val="283294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Figure 4.1 shows an image depicting characteristics of a cell nuclei.</a:t>
            </a:r>
          </a:p>
          <a:p>
            <a:pPr marL="342900" indent="-342900">
              <a:lnSpc>
                <a:spcPct val="100000"/>
              </a:lnSpc>
              <a:buClr>
                <a:srgbClr val="009E47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In order to help treat a cancer patient, scientists need to determine whether the cell nuclei is </a:t>
            </a:r>
            <a:r>
              <a:rPr lang="en-GB" sz="2200" i="1" dirty="0"/>
              <a:t>benign</a:t>
            </a:r>
            <a:r>
              <a:rPr lang="en-GB" sz="2200" dirty="0"/>
              <a:t> or </a:t>
            </a:r>
            <a:r>
              <a:rPr lang="en-GB" sz="2200" i="1" dirty="0"/>
              <a:t>malignant (cancerous)</a:t>
            </a:r>
            <a:r>
              <a:rPr lang="en-GB" sz="2200" dirty="0"/>
              <a:t>.</a:t>
            </a:r>
          </a:p>
          <a:p>
            <a:pPr marL="342900" indent="-342900">
              <a:lnSpc>
                <a:spcPct val="100000"/>
              </a:lnSpc>
              <a:buClr>
                <a:srgbClr val="009E47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How efficiently can a judgement be made? Regression analysis can help.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A close up of an animal&#10;&#10;Description automatically generated">
            <a:extLst>
              <a:ext uri="{FF2B5EF4-FFF2-40B4-BE49-F238E27FC236}">
                <a16:creationId xmlns:a16="http://schemas.microsoft.com/office/drawing/2014/main" id="{560AD969-10DB-439C-B7B1-50810BBCF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60" y="4004276"/>
            <a:ext cx="3561080" cy="22256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488628-633A-4BFA-A09F-502D97B0CB72}"/>
              </a:ext>
            </a:extLst>
          </p:cNvPr>
          <p:cNvSpPr/>
          <p:nvPr/>
        </p:nvSpPr>
        <p:spPr>
          <a:xfrm>
            <a:off x="1333500" y="6237687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</a:rPr>
              <a:t>Figure 4.1. One of the cell images from the Wisconsin Breast Cancer dataset</a:t>
            </a:r>
          </a:p>
        </p:txBody>
      </p:sp>
    </p:spTree>
    <p:extLst>
      <p:ext uri="{BB962C8B-B14F-4D97-AF65-F5344CB8AC3E}">
        <p14:creationId xmlns:p14="http://schemas.microsoft.com/office/powerpoint/2010/main" val="1702912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" y="1865244"/>
                <a:ext cx="8690112" cy="4687956"/>
              </a:xfrm>
              <a:prstGeom prst="rect">
                <a:avLst/>
              </a:prstGeom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r>
                  <a:rPr lang="en-US" altLang="zh-CN" kern="1200" dirty="0"/>
                  <a:t>Another Least Square application: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kern="1200" dirty="0"/>
                  <a:t>We can also imagine the f(x) as a non-lineal line.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kern="1200" dirty="0"/>
                  <a:t>Say </a:t>
                </a:r>
                <a14:m>
                  <m:oMath xmlns:m="http://schemas.openxmlformats.org/officeDocument/2006/math">
                    <m:r>
                      <a:rPr lang="en-US" altLang="zh-CN" b="0" i="1" kern="120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kern="12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kern="120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kern="120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zh-CN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kern="120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kern="1200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zh-CN" b="0" i="1" kern="120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kern="120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kern="1200" dirty="0"/>
                  <a:t>, after using least square method to obtain a, b and c, we get:</a:t>
                </a:r>
              </a:p>
              <a:p>
                <a:endParaRPr lang="en-US" sz="2000" kern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" y="1865244"/>
                <a:ext cx="8690112" cy="4687956"/>
              </a:xfrm>
              <a:prstGeom prst="rect">
                <a:avLst/>
              </a:prstGeom>
              <a:blipFill>
                <a:blip r:embed="rId3"/>
                <a:stretch>
                  <a:fillRect l="-1051"/>
                </a:stretch>
              </a:blipFill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30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99" y="3955691"/>
            <a:ext cx="4356481" cy="2537183"/>
          </a:xfrm>
          <a:prstGeom prst="rect">
            <a:avLst/>
          </a:prstGeom>
        </p:spPr>
      </p:pic>
      <p:sp>
        <p:nvSpPr>
          <p:cNvPr id="18" name="Rectangular Callout 17"/>
          <p:cNvSpPr/>
          <p:nvPr/>
        </p:nvSpPr>
        <p:spPr>
          <a:xfrm>
            <a:off x="396807" y="4648200"/>
            <a:ext cx="3552862" cy="1074928"/>
          </a:xfrm>
          <a:prstGeom prst="wedgeRectCallout">
            <a:avLst>
              <a:gd name="adj1" fmla="val 68258"/>
              <a:gd name="adj2" fmla="val 3326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more complicated f(x) we imagine, the higher the degree of fitting between the line and the dots.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66163" y="3994394"/>
            <a:ext cx="54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f(x)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286250" y="3976688"/>
            <a:ext cx="4152900" cy="1584149"/>
          </a:xfrm>
          <a:custGeom>
            <a:avLst/>
            <a:gdLst>
              <a:gd name="connsiteX0" fmla="*/ 0 w 4152900"/>
              <a:gd name="connsiteY0" fmla="*/ 1557337 h 1584149"/>
              <a:gd name="connsiteX1" fmla="*/ 881063 w 4152900"/>
              <a:gd name="connsiteY1" fmla="*/ 1566862 h 1584149"/>
              <a:gd name="connsiteX2" fmla="*/ 1781175 w 4152900"/>
              <a:gd name="connsiteY2" fmla="*/ 1357312 h 1584149"/>
              <a:gd name="connsiteX3" fmla="*/ 2595563 w 4152900"/>
              <a:gd name="connsiteY3" fmla="*/ 1004887 h 1584149"/>
              <a:gd name="connsiteX4" fmla="*/ 3567113 w 4152900"/>
              <a:gd name="connsiteY4" fmla="*/ 476250 h 1584149"/>
              <a:gd name="connsiteX5" fmla="*/ 4152900 w 4152900"/>
              <a:gd name="connsiteY5" fmla="*/ 0 h 158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2900" h="1584149">
                <a:moveTo>
                  <a:pt x="0" y="1557337"/>
                </a:moveTo>
                <a:cubicBezTo>
                  <a:pt x="292100" y="1578768"/>
                  <a:pt x="584201" y="1600199"/>
                  <a:pt x="881063" y="1566862"/>
                </a:cubicBezTo>
                <a:cubicBezTo>
                  <a:pt x="1177925" y="1533525"/>
                  <a:pt x="1495425" y="1450974"/>
                  <a:pt x="1781175" y="1357312"/>
                </a:cubicBezTo>
                <a:cubicBezTo>
                  <a:pt x="2066925" y="1263650"/>
                  <a:pt x="2297907" y="1151731"/>
                  <a:pt x="2595563" y="1004887"/>
                </a:cubicBezTo>
                <a:cubicBezTo>
                  <a:pt x="2893219" y="858043"/>
                  <a:pt x="3307557" y="643731"/>
                  <a:pt x="3567113" y="476250"/>
                </a:cubicBezTo>
                <a:cubicBezTo>
                  <a:pt x="3826669" y="308769"/>
                  <a:pt x="3989784" y="154384"/>
                  <a:pt x="4152900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6898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Autofit/>
          </a:bodyPr>
          <a:lstStyle/>
          <a:p>
            <a:r>
              <a:rPr lang="en-GB" sz="2400" dirty="0"/>
              <a:t>Table 4.1 - Miles Travelled and Travel Time (in Hours) for Ten Butler Trucking Company Driving Assignments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31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21" y="2471163"/>
            <a:ext cx="7046177" cy="295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435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Autofit/>
          </a:bodyPr>
          <a:lstStyle/>
          <a:p>
            <a:r>
              <a:rPr lang="en-US" sz="2400" dirty="0"/>
              <a:t>Figure 4.3 - Scatter Chart of Miles Travelled and Travel Time in Hours for Sample of Ten Butler Trucking Company Driving Assignments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32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4" y="1873749"/>
            <a:ext cx="7628590" cy="447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667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" y="1865244"/>
                <a:ext cx="8690112" cy="4687956"/>
              </a:xfrm>
              <a:prstGeom prst="rect">
                <a:avLst/>
              </a:prstGeom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For the </a:t>
                </a:r>
                <a:r>
                  <a:rPr lang="en-US" dirty="0">
                    <a:solidFill>
                      <a:srgbClr val="0070C0"/>
                    </a:solidFill>
                  </a:rPr>
                  <a:t>Butler Trucking Company data </a:t>
                </a:r>
                <a:r>
                  <a:rPr lang="en-US" dirty="0"/>
                  <a:t>in Table 4.1: </a:t>
                </a:r>
              </a:p>
              <a:p>
                <a:pPr marL="937260" lvl="1" indent="-342900"/>
                <a:r>
                  <a:rPr lang="en-US" sz="2400" dirty="0"/>
                  <a:t>Estimated slope o</a:t>
                </a:r>
                <a:r>
                  <a:rPr lang="en-US" sz="2400" dirty="0">
                    <a:solidFill>
                      <a:srgbClr val="477D59"/>
                    </a:solidFill>
                  </a:rPr>
                  <a:t>f </a:t>
                </a:r>
                <a:r>
                  <a:rPr lang="en-US" sz="2400" i="1" dirty="0">
                    <a:solidFill>
                      <a:srgbClr val="477D59"/>
                    </a:solidFill>
                  </a:rPr>
                  <a:t>a</a:t>
                </a:r>
                <a:r>
                  <a:rPr lang="en-US" sz="2400" dirty="0">
                    <a:solidFill>
                      <a:srgbClr val="477D59"/>
                    </a:solidFill>
                  </a:rPr>
                  <a:t> = 0.0678 </a:t>
                </a:r>
              </a:p>
              <a:p>
                <a:pPr marL="937260" lvl="1" indent="-342900"/>
                <a:r>
                  <a:rPr lang="en-US" sz="2400" i="1" dirty="0"/>
                  <a:t>y</a:t>
                </a:r>
                <a:r>
                  <a:rPr lang="en-US" sz="2400" dirty="0"/>
                  <a:t>-intercept of </a:t>
                </a:r>
                <a:r>
                  <a:rPr lang="en-US" sz="2400" i="1" dirty="0">
                    <a:solidFill>
                      <a:srgbClr val="477D59"/>
                    </a:solidFill>
                  </a:rPr>
                  <a:t>b</a:t>
                </a:r>
                <a:r>
                  <a:rPr lang="en-US" sz="2400" dirty="0">
                    <a:solidFill>
                      <a:srgbClr val="477D59"/>
                    </a:solidFill>
                  </a:rPr>
                  <a:t> = 1.2739</a:t>
                </a:r>
              </a:p>
              <a:p>
                <a:pPr marL="937260" lvl="1" indent="-342900"/>
                <a:endParaRPr lang="en-US" sz="2400" b="1" dirty="0">
                  <a:solidFill>
                    <a:srgbClr val="C00000"/>
                  </a:solidFill>
                </a:endParaRPr>
              </a:p>
              <a:p>
                <a:pPr marL="937260" lvl="1" indent="-342900"/>
                <a:r>
                  <a:rPr lang="en-US" sz="2400" dirty="0"/>
                  <a:t>The estimated simple linear regression model:</a:t>
                </a:r>
              </a:p>
              <a:p>
                <a:pPr lvl="1" indent="0">
                  <a:buNone/>
                </a:pPr>
                <a:r>
                  <a:rPr lang="en-US" sz="2400" dirty="0">
                    <a:solidFill>
                      <a:srgbClr val="477D59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77D59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477D5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477D5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477D5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477D59"/>
                    </a:solidFill>
                  </a:rPr>
                  <a:t>= 0.0678</a:t>
                </a:r>
                <a:r>
                  <a:rPr lang="en-US" sz="2400" i="1" dirty="0">
                    <a:solidFill>
                      <a:srgbClr val="477D59"/>
                    </a:solidFill>
                  </a:rPr>
                  <a:t>x + </a:t>
                </a:r>
                <a:r>
                  <a:rPr lang="en-US" sz="2400" dirty="0">
                    <a:solidFill>
                      <a:srgbClr val="477D59"/>
                    </a:solidFill>
                  </a:rPr>
                  <a:t>1.2739</a:t>
                </a:r>
              </a:p>
              <a:p>
                <a:pPr>
                  <a:lnSpc>
                    <a:spcPct val="100000"/>
                  </a:lnSpc>
                  <a:buClr>
                    <a:srgbClr val="009E47"/>
                  </a:buClr>
                </a:pPr>
                <a:endParaRPr lang="en-US" dirty="0"/>
              </a:p>
              <a:p>
                <a:pPr>
                  <a:buClr>
                    <a:srgbClr val="009E47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" y="1865244"/>
                <a:ext cx="8690112" cy="4687956"/>
              </a:xfrm>
              <a:prstGeom prst="rect">
                <a:avLst/>
              </a:prstGeom>
              <a:blipFill>
                <a:blip r:embed="rId3"/>
                <a:stretch>
                  <a:fillRect l="-911"/>
                </a:stretch>
              </a:blipFill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84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" y="1865244"/>
                <a:ext cx="8690112" cy="4687956"/>
              </a:xfrm>
              <a:prstGeom prst="rect">
                <a:avLst/>
              </a:prstGeom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Butler Trucking Company example</a:t>
                </a:r>
                <a:r>
                  <a:rPr lang="en-US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Use the estimated model and the known values for miles</a:t>
                </a:r>
                <a:r>
                  <a:rPr lang="en-US" b="1" dirty="0"/>
                  <a:t> </a:t>
                </a:r>
                <a:r>
                  <a:rPr lang="en-US" dirty="0"/>
                  <a:t>traveled</a:t>
                </a:r>
                <a:r>
                  <a:rPr lang="en-US" b="1" dirty="0"/>
                  <a:t> </a:t>
                </a:r>
                <a:r>
                  <a:rPr lang="en-US" dirty="0"/>
                  <a:t>for a driving assignment (</a:t>
                </a:r>
                <a:r>
                  <a:rPr lang="en-US" i="1" dirty="0">
                    <a:latin typeface="+mn-lt"/>
                  </a:rPr>
                  <a:t>x</a:t>
                </a:r>
                <a:r>
                  <a:rPr lang="en-US" dirty="0"/>
                  <a:t>) to estimate mean travel time in hours.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estimated simple linear regression model:</a:t>
                </a:r>
              </a:p>
              <a:p>
                <a:pPr lvl="1" indent="0">
                  <a:buNone/>
                </a:pPr>
                <a:r>
                  <a:rPr lang="en-US" sz="2400" dirty="0">
                    <a:solidFill>
                      <a:srgbClr val="477D59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77D59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477D5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477D5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477D5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477D59"/>
                    </a:solidFill>
                  </a:rPr>
                  <a:t>= 0.0678</a:t>
                </a:r>
                <a:r>
                  <a:rPr lang="en-US" sz="2400" i="1" dirty="0">
                    <a:solidFill>
                      <a:srgbClr val="477D59"/>
                    </a:solidFill>
                  </a:rPr>
                  <a:t>x</a:t>
                </a:r>
                <a:r>
                  <a:rPr lang="en-US" sz="2400" baseline="-25000" dirty="0">
                    <a:solidFill>
                      <a:srgbClr val="477D59"/>
                    </a:solidFill>
                  </a:rPr>
                  <a:t>  </a:t>
                </a:r>
                <a:r>
                  <a:rPr lang="en-US" sz="2400" dirty="0">
                    <a:solidFill>
                      <a:srgbClr val="477D59"/>
                    </a:solidFill>
                  </a:rPr>
                  <a:t>+ 1.2739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937260" lvl="1" indent="-342900"/>
                <a:endParaRPr lang="en-US" dirty="0"/>
              </a:p>
              <a:p>
                <a:pPr marL="937260" lvl="1" indent="-342900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" y="1865244"/>
                <a:ext cx="8690112" cy="4687956"/>
              </a:xfrm>
              <a:prstGeom prst="rect">
                <a:avLst/>
              </a:prstGeom>
              <a:blipFill>
                <a:blip r:embed="rId3"/>
                <a:stretch>
                  <a:fillRect l="-911" r="-701"/>
                </a:stretch>
              </a:blipFill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26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" y="1865244"/>
                <a:ext cx="8690112" cy="4687956"/>
              </a:xfrm>
              <a:prstGeom prst="rect">
                <a:avLst/>
              </a:prstGeom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pPr marL="342900" lvl="1" indent="-3429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For example, the first driving assignment in Table 4.1 has a value for miles traveled of </a:t>
                </a:r>
                <a:r>
                  <a:rPr lang="en-US" b="1" i="1" dirty="0">
                    <a:latin typeface="+mn-lt"/>
                  </a:rPr>
                  <a:t>x</a:t>
                </a:r>
                <a:r>
                  <a:rPr lang="en-US" b="1" i="1" dirty="0"/>
                  <a:t> </a:t>
                </a:r>
                <a:r>
                  <a:rPr lang="en-US" b="1" dirty="0"/>
                  <a:t>= </a:t>
                </a:r>
                <a:r>
                  <a:rPr lang="en-US" dirty="0"/>
                  <a:t>100.</a:t>
                </a:r>
              </a:p>
              <a:p>
                <a:pPr marL="342900" lvl="1" indent="-3429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The mean travel time in hours for this driving assignment is estimated to be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0.0678 × (100)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+ </a:t>
                </a:r>
                <a:r>
                  <a:rPr lang="en-US" dirty="0">
                    <a:solidFill>
                      <a:srgbClr val="0070C0"/>
                    </a:solidFill>
                  </a:rPr>
                  <a:t>1.2739 = 8.0539.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" y="1865244"/>
                <a:ext cx="8690112" cy="4687956"/>
              </a:xfrm>
              <a:prstGeom prst="rect">
                <a:avLst/>
              </a:prstGeom>
              <a:blipFill>
                <a:blip r:embed="rId3"/>
                <a:stretch>
                  <a:fillRect l="-771"/>
                </a:stretch>
              </a:blipFill>
              <a:ln>
                <a:solidFill>
                  <a:srgbClr val="0082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AA604-3EAF-4A39-8675-CF5E92F1105E}"/>
              </a:ext>
            </a:extLst>
          </p:cNvPr>
          <p:cNvSpPr/>
          <p:nvPr/>
        </p:nvSpPr>
        <p:spPr>
          <a:xfrm>
            <a:off x="381000" y="4727348"/>
            <a:ext cx="2536559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80060" indent="-342900" algn="ctr"/>
            <a:r>
              <a:rPr lang="en-US" dirty="0">
                <a:solidFill>
                  <a:srgbClr val="0070C0"/>
                </a:solidFill>
              </a:rPr>
              <a:t>0.0678 × x </a:t>
            </a:r>
            <a:r>
              <a:rPr lang="en-US" altLang="zh-CN" dirty="0">
                <a:solidFill>
                  <a:srgbClr val="0070C0"/>
                </a:solidFill>
              </a:rPr>
              <a:t>+ </a:t>
            </a:r>
            <a:r>
              <a:rPr lang="en-US" dirty="0">
                <a:solidFill>
                  <a:srgbClr val="0070C0"/>
                </a:solidFill>
              </a:rPr>
              <a:t>1.2739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4A4C8C-6EF8-43BD-8760-BEBEC0BF1D59}"/>
              </a:ext>
            </a:extLst>
          </p:cNvPr>
          <p:cNvSpPr/>
          <p:nvPr/>
        </p:nvSpPr>
        <p:spPr>
          <a:xfrm>
            <a:off x="3066204" y="4727348"/>
            <a:ext cx="582480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80060" indent="-342900" algn="ctr"/>
            <a:r>
              <a:rPr lang="en-US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3ADAF-5AFB-4147-96FB-5A76397EDAC5}"/>
              </a:ext>
            </a:extLst>
          </p:cNvPr>
          <p:cNvSpPr/>
          <p:nvPr/>
        </p:nvSpPr>
        <p:spPr>
          <a:xfrm>
            <a:off x="7695660" y="4734736"/>
            <a:ext cx="1032960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80060" indent="-342900" algn="ctr"/>
            <a:r>
              <a:rPr lang="en-US" dirty="0">
                <a:solidFill>
                  <a:srgbClr val="0070C0"/>
                </a:solidFill>
              </a:rPr>
              <a:t>1.2739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22F178-4C6E-475F-B590-DB028CD3D8E6}"/>
              </a:ext>
            </a:extLst>
          </p:cNvPr>
          <p:cNvSpPr/>
          <p:nvPr/>
        </p:nvSpPr>
        <p:spPr>
          <a:xfrm>
            <a:off x="6859343" y="4728540"/>
            <a:ext cx="582480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80060" indent="-342900"/>
            <a:r>
              <a:rPr lang="en-US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9967BD-28F3-4810-85F6-EE37A32CB061}"/>
              </a:ext>
            </a:extLst>
          </p:cNvPr>
          <p:cNvSpPr/>
          <p:nvPr/>
        </p:nvSpPr>
        <p:spPr>
          <a:xfrm>
            <a:off x="3886200" y="4727348"/>
            <a:ext cx="1032961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80060" indent="-342900" algn="ctr"/>
            <a:r>
              <a:rPr lang="en-US" dirty="0">
                <a:solidFill>
                  <a:srgbClr val="0070C0"/>
                </a:solidFill>
              </a:rPr>
              <a:t>0.0678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AC0118-B09A-4F41-AD25-BA942C87B9CB}"/>
              </a:ext>
            </a:extLst>
          </p:cNvPr>
          <p:cNvSpPr/>
          <p:nvPr/>
        </p:nvSpPr>
        <p:spPr>
          <a:xfrm>
            <a:off x="5100090" y="4724400"/>
            <a:ext cx="582480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80060" indent="-342900"/>
            <a:r>
              <a:rPr lang="en-US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DD457B-A838-4CA7-9EE4-D22F534EA7E3}"/>
              </a:ext>
            </a:extLst>
          </p:cNvPr>
          <p:cNvSpPr/>
          <p:nvPr/>
        </p:nvSpPr>
        <p:spPr>
          <a:xfrm>
            <a:off x="5906171" y="4724400"/>
            <a:ext cx="762001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80060" indent="-342900" algn="ctr"/>
            <a:r>
              <a:rPr lang="en-US" dirty="0">
                <a:solidFill>
                  <a:srgbClr val="0070C0"/>
                </a:solidFill>
              </a:rPr>
              <a:t>100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AC4B6D-622B-43C2-BFD2-148C801179C1}"/>
              </a:ext>
            </a:extLst>
          </p:cNvPr>
          <p:cNvSpPr/>
          <p:nvPr/>
        </p:nvSpPr>
        <p:spPr>
          <a:xfrm>
            <a:off x="3066204" y="5411988"/>
            <a:ext cx="582480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80060" indent="-342900"/>
            <a:r>
              <a:rPr lang="en-US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B5E57F-49B0-4166-ACF5-E4EC9F97E0FE}"/>
              </a:ext>
            </a:extLst>
          </p:cNvPr>
          <p:cNvSpPr/>
          <p:nvPr/>
        </p:nvSpPr>
        <p:spPr>
          <a:xfrm>
            <a:off x="3886200" y="5405156"/>
            <a:ext cx="1032961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80060" indent="-342900" algn="ctr"/>
            <a:r>
              <a:rPr lang="en-US" dirty="0">
                <a:solidFill>
                  <a:srgbClr val="0070C0"/>
                </a:solidFill>
              </a:rPr>
              <a:t>8.0539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A272F9-7AA8-4BFC-9316-AEA88F3B0C1C}"/>
              </a:ext>
            </a:extLst>
          </p:cNvPr>
          <p:cNvCxnSpPr/>
          <p:nvPr/>
        </p:nvCxnSpPr>
        <p:spPr>
          <a:xfrm flipV="1">
            <a:off x="4713265" y="3886200"/>
            <a:ext cx="849337" cy="1518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0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Autofit/>
          </a:bodyPr>
          <a:lstStyle/>
          <a:p>
            <a:r>
              <a:rPr lang="en-US" sz="2400" dirty="0"/>
              <a:t>Figure 4.3 - Scatter Chart of Miles Travelled and Travel Time in Hours for Sample of Ten Butler Trucking Company Driving Assignments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36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2" y="1905000"/>
            <a:ext cx="7628590" cy="447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438400" y="2819400"/>
            <a:ext cx="5410200" cy="144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34200" y="2971800"/>
                <a:ext cx="200356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= 0.0678</a:t>
                </a:r>
                <a:r>
                  <a:rPr lang="en-US" sz="1400" i="1" dirty="0">
                    <a:solidFill>
                      <a:srgbClr val="FF0000"/>
                    </a:solidFill>
                  </a:rPr>
                  <a:t>x</a:t>
                </a:r>
                <a:r>
                  <a:rPr lang="en-US" sz="1400" baseline="-25000" dirty="0">
                    <a:solidFill>
                      <a:srgbClr val="FF0000"/>
                    </a:solidFill>
                  </a:rPr>
                  <a:t>  </a:t>
                </a:r>
                <a:r>
                  <a:rPr lang="en-US" sz="1400" dirty="0">
                    <a:solidFill>
                      <a:srgbClr val="FF0000"/>
                    </a:solidFill>
                  </a:rPr>
                  <a:t>+ 1.2739 </a:t>
                </a:r>
                <a:endParaRPr lang="en-AU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971800"/>
                <a:ext cx="2003562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8">
            <a:extLst>
              <a:ext uri="{FF2B5EF4-FFF2-40B4-BE49-F238E27FC236}">
                <a16:creationId xmlns:a16="http://schemas.microsoft.com/office/drawing/2014/main" id="{63C93012-380D-42B3-A704-25B20774E1B9}"/>
              </a:ext>
            </a:extLst>
          </p:cNvPr>
          <p:cNvSpPr/>
          <p:nvPr/>
        </p:nvSpPr>
        <p:spPr>
          <a:xfrm>
            <a:off x="7086600" y="4313418"/>
            <a:ext cx="1832112" cy="410982"/>
          </a:xfrm>
          <a:prstGeom prst="wedgeRoundRectCallout">
            <a:avLst>
              <a:gd name="adj1" fmla="val -89486"/>
              <a:gd name="adj2" fmla="val -314557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0000"/>
                </a:solidFill>
              </a:rPr>
              <a:t>Regression Line</a:t>
            </a:r>
          </a:p>
        </p:txBody>
      </p:sp>
    </p:spTree>
    <p:extLst>
      <p:ext uri="{BB962C8B-B14F-4D97-AF65-F5344CB8AC3E}">
        <p14:creationId xmlns:p14="http://schemas.microsoft.com/office/powerpoint/2010/main" val="335130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Interpretation of </a:t>
            </a:r>
            <a:r>
              <a:rPr lang="en-US" i="1" dirty="0">
                <a:latin typeface="+mn-lt"/>
              </a:rPr>
              <a:t>a</a:t>
            </a:r>
            <a:r>
              <a:rPr lang="en-US" dirty="0"/>
              <a:t> - </a:t>
            </a:r>
            <a:r>
              <a:rPr lang="en-US" dirty="0">
                <a:solidFill>
                  <a:srgbClr val="477D59"/>
                </a:solidFill>
              </a:rPr>
              <a:t>If the length of a driving assignment was 1 unit (1 mile) longer, the mean travel time for that driving assignment would be 0.0678 units </a:t>
            </a:r>
            <a:r>
              <a:rPr lang="en-US" dirty="0"/>
              <a:t>(0.0678 hours, or approximately 4 minutes) longer.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Interpretation of </a:t>
            </a:r>
            <a:r>
              <a:rPr lang="en-US" i="1" dirty="0">
                <a:latin typeface="+mn-lt"/>
              </a:rPr>
              <a:t>b</a:t>
            </a:r>
            <a:r>
              <a:rPr lang="en-US" dirty="0"/>
              <a:t> - </a:t>
            </a:r>
            <a:r>
              <a:rPr lang="en-US" dirty="0">
                <a:solidFill>
                  <a:srgbClr val="0070C0"/>
                </a:solidFill>
              </a:rPr>
              <a:t>If the driving distance for a driving assignment was 0 units (0 miles), the mean travel time would be 1.2739 units</a:t>
            </a:r>
            <a:r>
              <a:rPr lang="en-US" dirty="0"/>
              <a:t> (1.2739 hours, or approximately 76 minutes).</a:t>
            </a:r>
          </a:p>
          <a:p>
            <a:endParaRPr lang="en-US" dirty="0"/>
          </a:p>
          <a:p>
            <a:pPr>
              <a:lnSpc>
                <a:spcPct val="100000"/>
              </a:lnSpc>
              <a:buClr>
                <a:srgbClr val="009E47"/>
              </a:buClr>
            </a:pPr>
            <a:endParaRPr lang="en-US" dirty="0"/>
          </a:p>
          <a:p>
            <a:pPr>
              <a:buClr>
                <a:srgbClr val="009E47"/>
              </a:buClr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77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Least Squares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77D59"/>
                </a:solidFill>
              </a:rPr>
              <a:t>Experimental region</a:t>
            </a:r>
            <a:r>
              <a:rPr lang="en-US" dirty="0"/>
              <a:t>: The </a:t>
            </a:r>
            <a:r>
              <a:rPr lang="en-US" dirty="0">
                <a:solidFill>
                  <a:srgbClr val="00B0F0"/>
                </a:solidFill>
              </a:rPr>
              <a:t>range</a:t>
            </a:r>
            <a:r>
              <a:rPr lang="en-US" dirty="0"/>
              <a:t> of values of the independent variables in the data used to estimate the model.</a:t>
            </a:r>
          </a:p>
          <a:p>
            <a:pPr marL="937260" lvl="1" indent="-342900"/>
            <a:r>
              <a:rPr lang="en-US" dirty="0"/>
              <a:t>The regression model is valid only over this region.</a:t>
            </a:r>
          </a:p>
          <a:p>
            <a:pPr marL="937260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Extrapolation:</a:t>
            </a:r>
            <a:r>
              <a:rPr lang="en-US" b="1" dirty="0"/>
              <a:t> </a:t>
            </a:r>
            <a:r>
              <a:rPr lang="en-US" dirty="0"/>
              <a:t>Prediction of the value of the dependent variable outside the experimental region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dirty="0">
                <a:solidFill>
                  <a:srgbClr val="C00000"/>
                </a:solidFill>
              </a:rPr>
              <a:t>risky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  <a:buClr>
                <a:srgbClr val="009E47"/>
              </a:buClr>
            </a:pPr>
            <a:endParaRPr lang="en-US" dirty="0"/>
          </a:p>
          <a:p>
            <a:pPr>
              <a:buClr>
                <a:srgbClr val="009E47"/>
              </a:buClr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5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Decisions are often made based on the relationship between two or more variables.</a:t>
            </a:r>
          </a:p>
          <a:p>
            <a:pPr marL="717550" lvl="1" indent="-342900">
              <a:lnSpc>
                <a:spcPct val="100000"/>
              </a:lnSpc>
            </a:pPr>
            <a:r>
              <a:rPr lang="en-US" dirty="0"/>
              <a:t>For example, generally speaking, </a:t>
            </a:r>
            <a:r>
              <a:rPr lang="en-US" i="1" dirty="0">
                <a:solidFill>
                  <a:schemeClr val="tx1"/>
                </a:solidFill>
              </a:rPr>
              <a:t>more advertising expenditures would bring more sales</a:t>
            </a:r>
            <a:r>
              <a:rPr lang="en-US" dirty="0">
                <a:solidFill>
                  <a:schemeClr val="tx1"/>
                </a:solidFill>
              </a:rPr>
              <a:t>. Based on this relationship, a marketing manager can decide how much to spend on advertisements.</a:t>
            </a:r>
          </a:p>
          <a:p>
            <a:pPr marL="71755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Sometimes a manager needs to rely on his intuition to judge how two variables are related.</a:t>
            </a:r>
          </a:p>
          <a:p>
            <a:pPr marL="717550" lvl="1" indent="-34290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However, if data can be obtained, an analytics technique called </a:t>
            </a:r>
            <a:r>
              <a:rPr lang="en-US" b="1" i="1" dirty="0">
                <a:solidFill>
                  <a:schemeClr val="tx1"/>
                </a:solidFill>
              </a:rPr>
              <a:t>regression analysis </a:t>
            </a:r>
            <a:r>
              <a:rPr lang="en-US" dirty="0">
                <a:solidFill>
                  <a:schemeClr val="tx1"/>
                </a:solidFill>
              </a:rPr>
              <a:t>can be used to develop a model </a:t>
            </a:r>
            <a:r>
              <a:rPr lang="en-US" dirty="0"/>
              <a:t>showing this relationship.</a:t>
            </a:r>
          </a:p>
          <a:p>
            <a:endParaRPr lang="en-US" dirty="0"/>
          </a:p>
          <a:p>
            <a:pPr>
              <a:buClr>
                <a:srgbClr val="009E47"/>
              </a:buClr>
            </a:pPr>
            <a:endParaRPr lang="en-US" dirty="0"/>
          </a:p>
          <a:p>
            <a:pPr>
              <a:lnSpc>
                <a:spcPct val="100000"/>
              </a:lnSpc>
              <a:buClr>
                <a:srgbClr val="009E47"/>
              </a:buClr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8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8153399" cy="11430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Simple Linear Regression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10856"/>
            <a:ext cx="7848600" cy="2065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z="1400" smtClean="0"/>
              <a:t>5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9D3C55-D903-4295-9F47-0AA673D33C2A}"/>
              </a:ext>
            </a:extLst>
          </p:cNvPr>
          <p:cNvSpPr txBox="1">
            <a:spLocks/>
          </p:cNvSpPr>
          <p:nvPr/>
        </p:nvSpPr>
        <p:spPr>
          <a:xfrm>
            <a:off x="680484" y="3696085"/>
            <a:ext cx="8387315" cy="4949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zh-CN" sz="17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It is both Simple and Difficult</a:t>
            </a:r>
            <a:endParaRPr lang="en-US" sz="17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0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Simple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r>
              <a:rPr lang="en-US" altLang="zh-CN" dirty="0"/>
              <a:t>Understanding of Regression: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1" dirty="0"/>
              <a:t>When plotting a set of data, the data often follows a trend (or pattern). Regression is to draw a line (lineal or non-lineal) to represent this trend, or in other words, to </a:t>
            </a:r>
            <a:r>
              <a:rPr lang="en-US" sz="2000" b="1" i="1" dirty="0"/>
              <a:t>model the relationship</a:t>
            </a:r>
            <a:r>
              <a:rPr lang="en-US" sz="2000" i="1" dirty="0"/>
              <a:t> between the </a:t>
            </a:r>
            <a:r>
              <a:rPr lang="en-US" sz="2000" i="1" dirty="0">
                <a:solidFill>
                  <a:srgbClr val="00582A"/>
                </a:solidFill>
              </a:rPr>
              <a:t>dependent variable</a:t>
            </a:r>
            <a:r>
              <a:rPr lang="en-US" sz="2000" i="1" dirty="0"/>
              <a:t> and the </a:t>
            </a:r>
            <a:r>
              <a:rPr lang="en-US" sz="2000" i="1" dirty="0">
                <a:solidFill>
                  <a:srgbClr val="00582A"/>
                </a:solidFill>
              </a:rPr>
              <a:t>independent variables</a:t>
            </a:r>
            <a:r>
              <a:rPr lang="en-US" sz="2000" i="1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6</a:t>
            </a:fld>
            <a:endParaRPr lang="en-US" dirty="0"/>
          </a:p>
        </p:txBody>
      </p:sp>
      <p:pic>
        <p:nvPicPr>
          <p:cNvPr id="2050" name="Picture 2" descr="Linear regress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54855"/>
            <a:ext cx="3797856" cy="2512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5">
            <a:extLst>
              <a:ext uri="{FF2B5EF4-FFF2-40B4-BE49-F238E27FC236}">
                <a16:creationId xmlns:a16="http://schemas.microsoft.com/office/drawing/2014/main" id="{57BCA824-4674-4CC8-94A9-CFE2AB852037}"/>
              </a:ext>
            </a:extLst>
          </p:cNvPr>
          <p:cNvSpPr/>
          <p:nvPr/>
        </p:nvSpPr>
        <p:spPr>
          <a:xfrm>
            <a:off x="1219200" y="4038600"/>
            <a:ext cx="2462784" cy="609600"/>
          </a:xfrm>
          <a:prstGeom prst="wedgeRoundRectCallout">
            <a:avLst>
              <a:gd name="adj1" fmla="val 171622"/>
              <a:gd name="adj2" fmla="val 128347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0000"/>
                </a:solidFill>
              </a:rPr>
              <a:t>The red line can roughly represent the trend of the data</a:t>
            </a:r>
          </a:p>
        </p:txBody>
      </p:sp>
      <p:sp>
        <p:nvSpPr>
          <p:cNvPr id="8" name="Speech Bubble: Rectangle with Corners Rounded 5">
            <a:extLst>
              <a:ext uri="{FF2B5EF4-FFF2-40B4-BE49-F238E27FC236}">
                <a16:creationId xmlns:a16="http://schemas.microsoft.com/office/drawing/2014/main" id="{57BCA824-4674-4CC8-94A9-CFE2AB852037}"/>
              </a:ext>
            </a:extLst>
          </p:cNvPr>
          <p:cNvSpPr/>
          <p:nvPr/>
        </p:nvSpPr>
        <p:spPr>
          <a:xfrm>
            <a:off x="609600" y="5105400"/>
            <a:ext cx="3072384" cy="809244"/>
          </a:xfrm>
          <a:prstGeom prst="wedgeRoundRectCallout">
            <a:avLst>
              <a:gd name="adj1" fmla="val 106800"/>
              <a:gd name="adj2" fmla="val 23268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0000"/>
                </a:solidFill>
              </a:rPr>
              <a:t>The red line also roughly models the relationship between the dependent and independent variables</a:t>
            </a:r>
          </a:p>
        </p:txBody>
      </p:sp>
      <p:sp>
        <p:nvSpPr>
          <p:cNvPr id="9" name="Speech Bubble: Rectangle with Corners Rounded 5">
            <a:extLst>
              <a:ext uri="{FF2B5EF4-FFF2-40B4-BE49-F238E27FC236}">
                <a16:creationId xmlns:a16="http://schemas.microsoft.com/office/drawing/2014/main" id="{559F6390-7F2A-4966-AB76-FC5FC79EFC48}"/>
              </a:ext>
            </a:extLst>
          </p:cNvPr>
          <p:cNvSpPr/>
          <p:nvPr/>
        </p:nvSpPr>
        <p:spPr>
          <a:xfrm>
            <a:off x="4126991" y="3668634"/>
            <a:ext cx="1499618" cy="514568"/>
          </a:xfrm>
          <a:prstGeom prst="wedgeRoundRectCallout">
            <a:avLst>
              <a:gd name="adj1" fmla="val 145831"/>
              <a:gd name="adj2" fmla="val 116067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0000"/>
                </a:solidFill>
              </a:rPr>
              <a:t>Each node is one piece of data</a:t>
            </a:r>
          </a:p>
        </p:txBody>
      </p:sp>
    </p:spTree>
    <p:extLst>
      <p:ext uri="{BB962C8B-B14F-4D97-AF65-F5344CB8AC3E}">
        <p14:creationId xmlns:p14="http://schemas.microsoft.com/office/powerpoint/2010/main" val="38240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Simple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Dependent variable</a:t>
            </a:r>
            <a:r>
              <a:rPr lang="en-US" dirty="0">
                <a:solidFill>
                  <a:schemeClr val="tx1"/>
                </a:solidFill>
              </a:rPr>
              <a:t>: A variable value is being predicted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Independent variables</a:t>
            </a:r>
            <a:r>
              <a:rPr lang="en-US" dirty="0"/>
              <a:t>: Variables being </a:t>
            </a:r>
            <a:r>
              <a:rPr lang="en-US" dirty="0">
                <a:solidFill>
                  <a:schemeClr val="tx1"/>
                </a:solidFill>
              </a:rPr>
              <a:t>used to predict </a:t>
            </a:r>
            <a:r>
              <a:rPr lang="en-US" dirty="0"/>
              <a:t>the dependent variable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Clr>
                <a:srgbClr val="009E47"/>
              </a:buClr>
            </a:pPr>
            <a:endParaRPr lang="en-US" dirty="0"/>
          </a:p>
          <a:p>
            <a:pPr>
              <a:lnSpc>
                <a:spcPct val="100000"/>
              </a:lnSpc>
              <a:buClr>
                <a:srgbClr val="009E47"/>
              </a:buClr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Speech Bubble: Rectangle with Corners Rounded 5">
            <a:extLst>
              <a:ext uri="{FF2B5EF4-FFF2-40B4-BE49-F238E27FC236}">
                <a16:creationId xmlns:a16="http://schemas.microsoft.com/office/drawing/2014/main" id="{61F9C5BE-D646-4ED8-BB97-7A428B091D75}"/>
              </a:ext>
            </a:extLst>
          </p:cNvPr>
          <p:cNvSpPr/>
          <p:nvPr/>
        </p:nvSpPr>
        <p:spPr>
          <a:xfrm>
            <a:off x="452752" y="3438610"/>
            <a:ext cx="3884394" cy="2629613"/>
          </a:xfrm>
          <a:prstGeom prst="wedgeRoundRectCallout">
            <a:avLst>
              <a:gd name="adj1" fmla="val 114484"/>
              <a:gd name="adj2" fmla="val -3311"/>
              <a:gd name="adj3" fmla="val 16667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</a:rPr>
              <a:t>Take this </a:t>
            </a:r>
            <a:r>
              <a:rPr lang="en-US" altLang="zh-CN" sz="1400" dirty="0">
                <a:solidFill>
                  <a:srgbClr val="FF0000"/>
                </a:solidFill>
              </a:rPr>
              <a:t>node for example, in this dataset, it represents:</a:t>
            </a:r>
          </a:p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{x=29, y=8} </a:t>
            </a:r>
          </a:p>
          <a:p>
            <a:pPr algn="ctr"/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If we consider it in the marketing case as on page 4, it means when spending $29k on advertising, the company can earn $8m sales.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So in this case, x is the independent variable while y is the dependent variable. The value of y is dependent on x (how x changes).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4205C9-99E1-405C-AAC3-773E4D7DA8D9}"/>
              </a:ext>
            </a:extLst>
          </p:cNvPr>
          <p:cNvCxnSpPr>
            <a:cxnSpLocks/>
          </p:cNvCxnSpPr>
          <p:nvPr/>
        </p:nvCxnSpPr>
        <p:spPr>
          <a:xfrm flipV="1">
            <a:off x="6858000" y="4690800"/>
            <a:ext cx="0" cy="14400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84F98F-890E-4494-9E21-097868B3F961}"/>
              </a:ext>
            </a:extLst>
          </p:cNvPr>
          <p:cNvCxnSpPr>
            <a:cxnSpLocks/>
          </p:cNvCxnSpPr>
          <p:nvPr/>
        </p:nvCxnSpPr>
        <p:spPr>
          <a:xfrm flipH="1">
            <a:off x="5377800" y="4690800"/>
            <a:ext cx="1440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E255B9-DE06-4447-AB5D-417E1F79FB09}"/>
              </a:ext>
            </a:extLst>
          </p:cNvPr>
          <p:cNvGrpSpPr/>
          <p:nvPr/>
        </p:nvGrpSpPr>
        <p:grpSpPr>
          <a:xfrm>
            <a:off x="4191000" y="3355848"/>
            <a:ext cx="4597407" cy="3014124"/>
            <a:chOff x="4191000" y="3355848"/>
            <a:chExt cx="4597407" cy="3014124"/>
          </a:xfrm>
        </p:grpSpPr>
        <p:pic>
          <p:nvPicPr>
            <p:cNvPr id="6" name="Picture 2" descr="Linear regression.svg">
              <a:extLst>
                <a:ext uri="{FF2B5EF4-FFF2-40B4-BE49-F238E27FC236}">
                  <a16:creationId xmlns:a16="http://schemas.microsoft.com/office/drawing/2014/main" id="{509CAE6E-1D5D-49D3-A454-D2402105B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458497"/>
              <a:ext cx="4401599" cy="29114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Speech Bubble: Rectangle with Corners Rounded 5">
              <a:extLst>
                <a:ext uri="{FF2B5EF4-FFF2-40B4-BE49-F238E27FC236}">
                  <a16:creationId xmlns:a16="http://schemas.microsoft.com/office/drawing/2014/main" id="{0CF873C6-0CEB-4A4D-B588-2ED2E6A89A16}"/>
                </a:ext>
              </a:extLst>
            </p:cNvPr>
            <p:cNvSpPr/>
            <p:nvPr/>
          </p:nvSpPr>
          <p:spPr>
            <a:xfrm>
              <a:off x="8302508" y="5774150"/>
              <a:ext cx="485899" cy="413925"/>
            </a:xfrm>
            <a:prstGeom prst="wedgeRoundRectCallout">
              <a:avLst>
                <a:gd name="adj1" fmla="val 76461"/>
                <a:gd name="adj2" fmla="val -42263"/>
                <a:gd name="adj3" fmla="val 16667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3" name="Speech Bubble: Rectangle with Corners Rounded 5">
              <a:extLst>
                <a:ext uri="{FF2B5EF4-FFF2-40B4-BE49-F238E27FC236}">
                  <a16:creationId xmlns:a16="http://schemas.microsoft.com/office/drawing/2014/main" id="{48229445-D253-4C0A-9CDC-615725556AB3}"/>
                </a:ext>
              </a:extLst>
            </p:cNvPr>
            <p:cNvSpPr/>
            <p:nvPr/>
          </p:nvSpPr>
          <p:spPr>
            <a:xfrm>
              <a:off x="5257800" y="3355848"/>
              <a:ext cx="471948" cy="360523"/>
            </a:xfrm>
            <a:prstGeom prst="wedgeRoundRectCallout">
              <a:avLst>
                <a:gd name="adj1" fmla="val 76461"/>
                <a:gd name="adj2" fmla="val -42263"/>
                <a:gd name="adj3" fmla="val 16667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5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Simple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Linear relationship: </a:t>
            </a:r>
            <a:r>
              <a:rPr lang="en-US" sz="2300" dirty="0">
                <a:solidFill>
                  <a:schemeClr val="tx1"/>
                </a:solidFill>
              </a:rPr>
              <a:t>Any change in the </a:t>
            </a:r>
            <a:r>
              <a:rPr lang="en-US" altLang="zh-CN" sz="2300" dirty="0">
                <a:solidFill>
                  <a:schemeClr val="tx1"/>
                </a:solidFill>
              </a:rPr>
              <a:t>in</a:t>
            </a:r>
            <a:r>
              <a:rPr lang="en-US" sz="2300" dirty="0">
                <a:solidFill>
                  <a:schemeClr val="tx1"/>
                </a:solidFill>
              </a:rPr>
              <a:t>dependent variable</a:t>
            </a:r>
            <a:r>
              <a:rPr lang="en-US" sz="2300" dirty="0"/>
              <a:t>, is assumed to result in the </a:t>
            </a:r>
            <a:r>
              <a:rPr lang="en-US" sz="2300" dirty="0">
                <a:solidFill>
                  <a:schemeClr val="tx1"/>
                </a:solidFill>
              </a:rPr>
              <a:t>relevant change in </a:t>
            </a:r>
            <a:r>
              <a:rPr lang="en-US" sz="2300" dirty="0"/>
              <a:t>the dependent variable.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Two types of regression: 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Simple regression</a:t>
            </a:r>
            <a:r>
              <a:rPr lang="en-US" sz="2000" dirty="0"/>
              <a:t>: A simple regression </a:t>
            </a:r>
            <a:r>
              <a:rPr lang="en-US" sz="2000" dirty="0">
                <a:solidFill>
                  <a:schemeClr val="tx1"/>
                </a:solidFill>
              </a:rPr>
              <a:t>analysis involving one independent variable and one dependent variable.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Multiple regressions</a:t>
            </a:r>
            <a:r>
              <a:rPr lang="en-US" sz="2000" dirty="0"/>
              <a:t>: Regression </a:t>
            </a:r>
            <a:r>
              <a:rPr lang="en-US" sz="2000" dirty="0">
                <a:solidFill>
                  <a:schemeClr val="tx1"/>
                </a:solidFill>
              </a:rPr>
              <a:t>analysis involving two or more independent variables.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6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82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Simple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8200"/>
            </a:solidFill>
          </a:ln>
        </p:spPr>
        <p:txBody>
          <a:bodyPr/>
          <a:lstStyle/>
          <a:p>
            <a:r>
              <a:rPr lang="en-US" dirty="0"/>
              <a:t>Some examples: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US" sz="2000" dirty="0"/>
              <a:t>One of the most important factors in selecting a </a:t>
            </a:r>
            <a:r>
              <a:rPr lang="en-US" sz="2000" dirty="0">
                <a:solidFill>
                  <a:srgbClr val="0070C0"/>
                </a:solidFill>
              </a:rPr>
              <a:t>bicycle</a:t>
            </a:r>
            <a:r>
              <a:rPr lang="en-US" sz="2000" b="1" dirty="0"/>
              <a:t> </a:t>
            </a:r>
            <a:r>
              <a:rPr lang="en-US" sz="2000" dirty="0"/>
              <a:t>for</a:t>
            </a:r>
            <a:r>
              <a:rPr lang="en-US" sz="2000" b="1" dirty="0"/>
              <a:t> </a:t>
            </a:r>
            <a:r>
              <a:rPr lang="en-US" sz="2000" dirty="0">
                <a:solidFill>
                  <a:srgbClr val="477D59"/>
                </a:solidFill>
              </a:rPr>
              <a:t>racing</a:t>
            </a:r>
            <a:r>
              <a:rPr lang="en-US" sz="2000" b="1" dirty="0"/>
              <a:t> </a:t>
            </a:r>
            <a:r>
              <a:rPr lang="en-US" sz="2000" dirty="0"/>
              <a:t>is</a:t>
            </a:r>
            <a:r>
              <a:rPr lang="en-US" sz="2000" b="1" dirty="0"/>
              <a:t> </a:t>
            </a:r>
            <a:r>
              <a:rPr lang="en-US" sz="2000" dirty="0"/>
              <a:t>its</a:t>
            </a:r>
            <a:r>
              <a:rPr lang="en-US" sz="2000" b="1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weight</a:t>
            </a:r>
            <a:r>
              <a:rPr lang="en-US" sz="2000" dirty="0"/>
              <a:t>, so weight could be an independent variable for the price.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US" sz="2000" dirty="0"/>
              <a:t>In a manufacturing process, the </a:t>
            </a:r>
            <a:r>
              <a:rPr lang="en-US" sz="2000" dirty="0">
                <a:solidFill>
                  <a:srgbClr val="0070C0"/>
                </a:solidFill>
              </a:rPr>
              <a:t>assembly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line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speed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(feet per minute) was thought to affect the </a:t>
            </a:r>
            <a:r>
              <a:rPr lang="en-US" sz="2000" dirty="0">
                <a:solidFill>
                  <a:srgbClr val="0070C0"/>
                </a:solidFill>
              </a:rPr>
              <a:t>number of defective parts</a:t>
            </a:r>
            <a:r>
              <a:rPr lang="en-US" sz="2000" b="1" dirty="0"/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Clr>
                <a:srgbClr val="009E47"/>
              </a:buClr>
            </a:pPr>
            <a:endParaRPr lang="en-US" dirty="0"/>
          </a:p>
          <a:p>
            <a:pPr>
              <a:lnSpc>
                <a:spcPct val="100000"/>
              </a:lnSpc>
              <a:buClr>
                <a:srgbClr val="009E47"/>
              </a:buClr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54B95A-3953-4CB9-84ED-1CDFFA4A3220}"/>
              </a:ext>
            </a:extLst>
          </p:cNvPr>
          <p:cNvGrpSpPr/>
          <p:nvPr/>
        </p:nvGrpSpPr>
        <p:grpSpPr>
          <a:xfrm>
            <a:off x="2444051" y="3631517"/>
            <a:ext cx="3964056" cy="673107"/>
            <a:chOff x="2362200" y="3962400"/>
            <a:chExt cx="4724400" cy="17145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0CC85F-8C18-435E-957F-3533878C5EDA}"/>
                </a:ext>
              </a:extLst>
            </p:cNvPr>
            <p:cNvGrpSpPr/>
            <p:nvPr/>
          </p:nvGrpSpPr>
          <p:grpSpPr>
            <a:xfrm>
              <a:off x="2362200" y="3962400"/>
              <a:ext cx="4724400" cy="914400"/>
              <a:chOff x="1295400" y="3962400"/>
              <a:chExt cx="3295608" cy="533400"/>
            </a:xfrm>
          </p:grpSpPr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310AFFD4-1078-4337-8B1F-E245307411D9}"/>
                  </a:ext>
                </a:extLst>
              </p:cNvPr>
              <p:cNvSpPr/>
              <p:nvPr/>
            </p:nvSpPr>
            <p:spPr>
              <a:xfrm>
                <a:off x="1295400" y="3962400"/>
                <a:ext cx="1219200" cy="53340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AU" sz="1600" dirty="0"/>
                  <a:t>Weight</a:t>
                </a:r>
                <a:endParaRPr lang="en-AU" sz="16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Rounded Rectangle 7">
                <a:extLst>
                  <a:ext uri="{FF2B5EF4-FFF2-40B4-BE49-F238E27FC236}">
                    <a16:creationId xmlns:a16="http://schemas.microsoft.com/office/drawing/2014/main" id="{8720A6CB-A73E-4227-830D-B8C1E45261D3}"/>
                  </a:ext>
                </a:extLst>
              </p:cNvPr>
              <p:cNvSpPr/>
              <p:nvPr/>
            </p:nvSpPr>
            <p:spPr>
              <a:xfrm>
                <a:off x="3371808" y="3962400"/>
                <a:ext cx="1219200" cy="5334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Price</a:t>
                </a:r>
                <a:endParaRPr lang="en-AU" sz="16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E5BFEB4-002C-4543-9F3E-93A5FCFFE0A0}"/>
                  </a:ext>
                </a:extLst>
              </p:cNvPr>
              <p:cNvCxnSpPr>
                <a:stCxn id="10" idx="3"/>
                <a:endCxn id="11" idx="1"/>
              </p:cNvCxnSpPr>
              <p:nvPr/>
            </p:nvCxnSpPr>
            <p:spPr>
              <a:xfrm>
                <a:off x="2514600" y="4229100"/>
                <a:ext cx="85720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1FE74EA4-9595-4B45-8B36-86EDBA5A9CEF}"/>
                </a:ext>
              </a:extLst>
            </p:cNvPr>
            <p:cNvSpPr/>
            <p:nvPr/>
          </p:nvSpPr>
          <p:spPr>
            <a:xfrm>
              <a:off x="2971800" y="5029199"/>
              <a:ext cx="381000" cy="64770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1600" dirty="0"/>
                <a:t>x</a:t>
              </a:r>
            </a:p>
          </p:txBody>
        </p:sp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EDA2AE30-AC53-4FEA-AFE3-7A40C0CA63C6}"/>
                </a:ext>
              </a:extLst>
            </p:cNvPr>
            <p:cNvSpPr/>
            <p:nvPr/>
          </p:nvSpPr>
          <p:spPr>
            <a:xfrm>
              <a:off x="5945256" y="5029199"/>
              <a:ext cx="381000" cy="647701"/>
            </a:xfrm>
            <a:prstGeom prst="roundRect">
              <a:avLst>
                <a:gd name="adj" fmla="val 1369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1600" dirty="0"/>
                <a:t>y</a:t>
              </a:r>
              <a:endParaRPr lang="en-AU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DBC2D3-1E62-4C1B-B0A2-3B6FB03625EB}"/>
              </a:ext>
            </a:extLst>
          </p:cNvPr>
          <p:cNvGrpSpPr/>
          <p:nvPr/>
        </p:nvGrpSpPr>
        <p:grpSpPr>
          <a:xfrm>
            <a:off x="2172078" y="5394298"/>
            <a:ext cx="4799844" cy="863601"/>
            <a:chOff x="2362200" y="4076700"/>
            <a:chExt cx="4799844" cy="19431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782ADC-0952-4DE5-B507-A8BFA71D39D0}"/>
                </a:ext>
              </a:extLst>
            </p:cNvPr>
            <p:cNvGrpSpPr/>
            <p:nvPr/>
          </p:nvGrpSpPr>
          <p:grpSpPr>
            <a:xfrm>
              <a:off x="2362200" y="4076700"/>
              <a:ext cx="4799844" cy="914400"/>
              <a:chOff x="1295400" y="4029075"/>
              <a:chExt cx="3348236" cy="533400"/>
            </a:xfrm>
          </p:grpSpPr>
          <p:sp>
            <p:nvSpPr>
              <p:cNvPr id="17" name="Rounded Rectangle 3">
                <a:extLst>
                  <a:ext uri="{FF2B5EF4-FFF2-40B4-BE49-F238E27FC236}">
                    <a16:creationId xmlns:a16="http://schemas.microsoft.com/office/drawing/2014/main" id="{13D37B70-594F-4812-AE04-E66DFCCD67BF}"/>
                  </a:ext>
                </a:extLst>
              </p:cNvPr>
              <p:cNvSpPr/>
              <p:nvPr/>
            </p:nvSpPr>
            <p:spPr>
              <a:xfrm>
                <a:off x="1295400" y="4029075"/>
                <a:ext cx="1219200" cy="53340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AU" sz="1600" dirty="0"/>
                  <a:t>Line Speed</a:t>
                </a:r>
                <a:endParaRPr lang="en-AU" sz="16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Rounded Rectangle 7">
                <a:extLst>
                  <a:ext uri="{FF2B5EF4-FFF2-40B4-BE49-F238E27FC236}">
                    <a16:creationId xmlns:a16="http://schemas.microsoft.com/office/drawing/2014/main" id="{8CE5E303-EF76-4E60-8F4B-5B0FEB5684F2}"/>
                  </a:ext>
                </a:extLst>
              </p:cNvPr>
              <p:cNvSpPr/>
              <p:nvPr/>
            </p:nvSpPr>
            <p:spPr>
              <a:xfrm>
                <a:off x="3211816" y="4029075"/>
                <a:ext cx="1431820" cy="5334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No. of Defective</a:t>
                </a:r>
                <a:r>
                  <a:rPr lang="en-US" sz="1600" b="1" dirty="0"/>
                  <a:t> </a:t>
                </a:r>
                <a:r>
                  <a:rPr lang="en-US" sz="1600" dirty="0"/>
                  <a:t>parts</a:t>
                </a:r>
                <a:endParaRPr lang="en-AU" sz="16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B87B21EE-5448-4302-99A2-EB130364010D}"/>
                  </a:ext>
                </a:extLst>
              </p:cNvPr>
              <p:cNvCxnSpPr>
                <a:cxnSpLocks/>
                <a:stCxn id="17" idx="3"/>
                <a:endCxn id="18" idx="1"/>
              </p:cNvCxnSpPr>
              <p:nvPr/>
            </p:nvCxnSpPr>
            <p:spPr>
              <a:xfrm>
                <a:off x="2514600" y="4295775"/>
                <a:ext cx="6972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5C105785-C530-4635-90C1-C805FBE0ED13}"/>
                </a:ext>
              </a:extLst>
            </p:cNvPr>
            <p:cNvSpPr/>
            <p:nvPr/>
          </p:nvSpPr>
          <p:spPr>
            <a:xfrm>
              <a:off x="2971800" y="5372099"/>
              <a:ext cx="381000" cy="64770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1600" dirty="0"/>
                <a:t>x</a:t>
              </a:r>
              <a:endParaRPr lang="en-AU" dirty="0"/>
            </a:p>
          </p:txBody>
        </p:sp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6ADE02BD-1AF1-41B0-B4D7-E0589C980A1F}"/>
                </a:ext>
              </a:extLst>
            </p:cNvPr>
            <p:cNvSpPr/>
            <p:nvPr/>
          </p:nvSpPr>
          <p:spPr>
            <a:xfrm>
              <a:off x="5945256" y="5372099"/>
              <a:ext cx="381000" cy="647701"/>
            </a:xfrm>
            <a:prstGeom prst="roundRect">
              <a:avLst>
                <a:gd name="adj" fmla="val 1369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1600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03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12176</TotalTime>
  <Words>2587</Words>
  <Application>Microsoft Office PowerPoint</Application>
  <PresentationFormat>On-screen Show (4:3)</PresentationFormat>
  <Paragraphs>356</Paragraphs>
  <Slides>38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Impact</vt:lpstr>
      <vt:lpstr>Tahoma</vt:lpstr>
      <vt:lpstr>Times New Roman</vt:lpstr>
      <vt:lpstr>NewsPrint</vt:lpstr>
      <vt:lpstr>PowerPoint Presentation</vt:lpstr>
      <vt:lpstr>Introduction</vt:lpstr>
      <vt:lpstr>Introduction</vt:lpstr>
      <vt:lpstr>Introduction</vt:lpstr>
      <vt:lpstr>Simple Linear Regression</vt:lpstr>
      <vt:lpstr>Simple Linear Regression</vt:lpstr>
      <vt:lpstr>Simple Linear Regression</vt:lpstr>
      <vt:lpstr>Simple Linear Regression</vt:lpstr>
      <vt:lpstr>Simple Linear Regression</vt:lpstr>
      <vt:lpstr>Simple Linear Regression</vt:lpstr>
      <vt:lpstr>Regression Model</vt:lpstr>
      <vt:lpstr>Simple Linear Regression Model</vt:lpstr>
      <vt:lpstr>Simple Linear Regression Model</vt:lpstr>
      <vt:lpstr>Multiple Regression Model</vt:lpstr>
      <vt:lpstr>Multiple Regression Model</vt:lpstr>
      <vt:lpstr>Conclusion and Notes</vt:lpstr>
      <vt:lpstr>Additional Reading</vt:lpstr>
      <vt:lpstr>Least Squares Method</vt:lpstr>
      <vt:lpstr>Least Squares Method</vt:lpstr>
      <vt:lpstr>Least Squares Method</vt:lpstr>
      <vt:lpstr>Least Squares Method</vt:lpstr>
      <vt:lpstr>Least Squares Method</vt:lpstr>
      <vt:lpstr>Least Squares Method</vt:lpstr>
      <vt:lpstr>Least Squares Method</vt:lpstr>
      <vt:lpstr>Least Squares Method</vt:lpstr>
      <vt:lpstr>Least Squares Method</vt:lpstr>
      <vt:lpstr>Least Squares Method</vt:lpstr>
      <vt:lpstr>Least Squares Method</vt:lpstr>
      <vt:lpstr>Least Squares Method</vt:lpstr>
      <vt:lpstr>Least Squares Method</vt:lpstr>
      <vt:lpstr>Table 4.1 - Miles Travelled and Travel Time (in Hours) for Ten Butler Trucking Company Driving Assignments</vt:lpstr>
      <vt:lpstr>Figure 4.3 - Scatter Chart of Miles Travelled and Travel Time in Hours for Sample of Ten Butler Trucking Company Driving Assignments</vt:lpstr>
      <vt:lpstr>Least Squares Method</vt:lpstr>
      <vt:lpstr>Least Squares Method</vt:lpstr>
      <vt:lpstr>Least Squares Method</vt:lpstr>
      <vt:lpstr>Figure 4.3 - Scatter Chart of Miles Travelled and Travel Time in Hours for Sample of Ten Butler Trucking Company Driving Assignments</vt:lpstr>
      <vt:lpstr>Least Squares Method</vt:lpstr>
      <vt:lpstr>Least Squares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Yu Zhang</cp:lastModifiedBy>
  <cp:revision>590</cp:revision>
  <dcterms:created xsi:type="dcterms:W3CDTF">2013-06-04T12:27:35Z</dcterms:created>
  <dcterms:modified xsi:type="dcterms:W3CDTF">2020-08-06T01:37:11Z</dcterms:modified>
</cp:coreProperties>
</file>